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70.xml.rels" ContentType="application/vnd.openxmlformats-package.relationships+xml"/>
  <Override PartName="/ppt/notesSlides/_rels/notesSlide69.xml.rels" ContentType="application/vnd.openxmlformats-package.relationships+xml"/>
  <Override PartName="/ppt/notesSlides/_rels/notesSlide68.xml.rels" ContentType="application/vnd.openxmlformats-package.relationships+xml"/>
  <Override PartName="/ppt/notesSlides/_rels/notesSlide65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66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67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49.xml.rels" ContentType="application/vnd.openxmlformats-package.relationships+xml"/>
  <Override PartName="/ppt/notesSlides/notesSlide70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99.png" ContentType="image/png"/>
  <Override PartName="/ppt/media/image98.png" ContentType="image/png"/>
  <Override PartName="/ppt/media/image97.png" ContentType="image/png"/>
  <Override PartName="/ppt/media/image96.png" ContentType="image/png"/>
  <Override PartName="/ppt/media/image95.png" ContentType="image/png"/>
  <Override PartName="/ppt/media/image94.png" ContentType="image/png"/>
  <Override PartName="/ppt/media/image93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9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61.png" ContentType="image/png"/>
  <Override PartName="/ppt/media/image104.png" ContentType="image/png"/>
  <Override PartName="/ppt/media/image86.png" ContentType="image/png"/>
  <Override PartName="/ppt/media/image5.png" ContentType="image/png"/>
  <Override PartName="/ppt/media/image60.png" ContentType="image/png"/>
  <Override PartName="/ppt/media/image103.png" ContentType="image/png"/>
  <Override PartName="/ppt/media/image85.png" ContentType="image/png"/>
  <Override PartName="/ppt/media/image4.png" ContentType="image/png"/>
  <Override PartName="/ppt/media/image102.png" ContentType="image/png"/>
  <Override PartName="/ppt/media/image84.png" ContentType="image/png"/>
  <Override PartName="/ppt/media/image3.png" ContentType="image/png"/>
  <Override PartName="/ppt/media/image100.png" ContentType="image/png"/>
  <Override PartName="/ppt/media/image82.png" ContentType="image/png"/>
  <Override PartName="/ppt/media/image1.png" ContentType="image/png"/>
  <Override PartName="/ppt/media/image101.png" ContentType="image/png"/>
  <Override PartName="/ppt/media/image83.png" ContentType="image/png"/>
  <Override PartName="/ppt/media/image2.png" ContentType="image/png"/>
  <Override PartName="/ppt/media/image88.png" ContentType="image/png"/>
  <Override PartName="/ppt/media/image7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87.png" ContentType="image/png"/>
  <Override PartName="/ppt/media/image6.png" ContentType="image/png"/>
  <Override PartName="/ppt/media/image8.jpeg" ContentType="image/jpeg"/>
  <Override PartName="/ppt/media/image11.png" ContentType="image/png"/>
  <Override PartName="/ppt/media/image35.png" ContentType="image/png"/>
  <Override PartName="/ppt/media/image62.jpeg" ContentType="image/jpe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2.png" ContentType="image/png"/>
  <Override PartName="/ppt/media/image37.png" ContentType="image/png"/>
  <Override PartName="/ppt/media/image13.png" ContentType="image/png"/>
  <Override PartName="/ppt/media/image38.png" ContentType="image/png"/>
  <Override PartName="/ppt/media/image14.png" ContentType="image/png"/>
  <Override PartName="/ppt/media/image39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63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70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69.xml" ContentType="application/vnd.openxmlformats-officedocument.presentationml.slide+xml"/>
  <Override PartName="/ppt/slides/slide44.xml" ContentType="application/vnd.openxmlformats-officedocument.presentationml.slide+xml"/>
  <Override PartName="/ppt/slides/slide68.xml" ContentType="application/vnd.openxmlformats-officedocument.presentationml.slide+xml"/>
  <Override PartName="/ppt/slides/slide43.xml" ContentType="application/vnd.openxmlformats-officedocument.presentationml.slide+xml"/>
  <Override PartName="/ppt/slides/slide67.xml" ContentType="application/vnd.openxmlformats-officedocument.presentationml.slide+xml"/>
  <Override PartName="/ppt/slides/slide42.xml" ContentType="application/vnd.openxmlformats-officedocument.presentationml.slide+xml"/>
  <Override PartName="/ppt/slides/slide66.xml" ContentType="application/vnd.openxmlformats-officedocument.presentationml.slide+xml"/>
  <Override PartName="/ppt/slides/slide41.xml" ContentType="application/vnd.openxmlformats-officedocument.presentationml.slide+xml"/>
  <Override PartName="/ppt/slides/slide65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59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68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70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60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D18EBAC0-F6DF-4AB3-9FDB-F4CBEE59CBC1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
</Relationships>
</file>

<file path=ppt/notesSlides/_rels/notesSlide67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
</Relationships>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_rels/notesSlide70.xml.rels><?xml version="1.0" encoding="UTF-8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20" name="CustomShape 3"/>
          <p:cNvSpPr/>
          <p:nvPr/>
        </p:nvSpPr>
        <p:spPr>
          <a:xfrm>
            <a:off x="686160" y="4343760"/>
            <a:ext cx="5481720" cy="41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profile of counts is a linear mixture of universal profiles known as signatures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weights are also known as exposures, because they represent the expected no. mutations attributable to signature.</a:t>
            </a: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Profiles are our fundamental object of study.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23" name="CustomShape 3"/>
          <p:cNvSpPr/>
          <p:nvPr/>
        </p:nvSpPr>
        <p:spPr>
          <a:xfrm>
            <a:off x="686160" y="4343760"/>
            <a:ext cx="5481720" cy="41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Frequencies estimate the probability to draw mutations with some context from a specific sequencing experiment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686160" y="4343760"/>
            <a:ext cx="5481720" cy="41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29" name="CustomShape 3"/>
          <p:cNvSpPr/>
          <p:nvPr/>
        </p:nvSpPr>
        <p:spPr>
          <a:xfrm>
            <a:off x="686160" y="4343760"/>
            <a:ext cx="5481720" cy="41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32" name="CustomShape 3"/>
          <p:cNvSpPr/>
          <p:nvPr/>
        </p:nvSpPr>
        <p:spPr>
          <a:xfrm>
            <a:off x="686160" y="4343760"/>
            <a:ext cx="5481720" cy="41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But MLEs can be misleading, particularly with sparse data.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There are some sensible choices to moderate (regularize) the estimation: Dirichlet prior.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Dummy example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35" name="CustomShape 3"/>
          <p:cNvSpPr/>
          <p:nvPr/>
        </p:nvSpPr>
        <p:spPr>
          <a:xfrm>
            <a:off x="685800" y="4392000"/>
            <a:ext cx="5481720" cy="41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Analogy between Dirichlet and distribution over the space of ways to break a stick.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38" name="CustomShape 3"/>
          <p:cNvSpPr/>
          <p:nvPr/>
        </p:nvSpPr>
        <p:spPr>
          <a:xfrm>
            <a:off x="686160" y="4343760"/>
            <a:ext cx="5481720" cy="41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43" name="CustomShape 3"/>
          <p:cNvSpPr/>
          <p:nvPr/>
        </p:nvSpPr>
        <p:spPr>
          <a:xfrm>
            <a:off x="686160" y="4343760"/>
            <a:ext cx="5481720" cy="41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Imagine sample N has few mutations (in particular a lot of zeros) but we still want to carry out inference of some kind on its mutation rate.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By fitting we can provide a plausible decomposition of the sparse set, which leads to well defined frequencies for each context.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52808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Flat mutation rate: 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Take the mutation burden observed in a sample and “spread” it across possible mutations proportionally to the conditional probabilities.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Given regions we can then compare expected exposure with observed exposure. Exon-vs-Intron mutation rate.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Locally flat, neutral mutation rate: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Compute expected silent burden across the canonical transcriptome and extrapolate mutation rates (ENCODE covariates, dNdScv).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52" name="CustomShape 3"/>
          <p:cNvSpPr/>
          <p:nvPr/>
        </p:nvSpPr>
        <p:spPr>
          <a:xfrm>
            <a:off x="686160" y="4343760"/>
            <a:ext cx="5481720" cy="41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Frequencies estimate the probability to draw mutations with some context from a specific sequencing experiment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Formally, expression of the error and underlying assumptions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Dummy example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55" name="CustomShape 3"/>
          <p:cNvSpPr/>
          <p:nvPr/>
        </p:nvSpPr>
        <p:spPr>
          <a:xfrm>
            <a:off x="686160" y="4343760"/>
            <a:ext cx="5481720" cy="41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What is the mutation rate?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We can reason in terms of the mutation rate without knowing it exactly.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REAL mutation rate depends on: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accumulated exposure to mutagenic process (time and intensity of mutagen)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dynamics of genetic damage accumulation and repair activity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number of divisions of the cell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a flat mutation rate model all this should be contained in a constant K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58" name="CustomShape 3"/>
          <p:cNvSpPr/>
          <p:nvPr/>
        </p:nvSpPr>
        <p:spPr>
          <a:xfrm>
            <a:off x="686160" y="4343760"/>
            <a:ext cx="5481720" cy="42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Assuming a flat operative mutational process in a genome (input are frequencies)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and neglecting the influence of any other positional covariates of mutagenesis,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let’s answer some basic questions: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1)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given 2 sites: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site1 has ACA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site2 has ACC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which is more likely to have occurred in the sequencing experiment ACA&gt;T at site1 or ACC&gt;T at site2?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61" name="CustomShape 3"/>
          <p:cNvSpPr/>
          <p:nvPr/>
        </p:nvSpPr>
        <p:spPr>
          <a:xfrm>
            <a:off x="686160" y="4343760"/>
            <a:ext cx="5481720" cy="42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Assuming a flat operative mutational process in a genome (input are frequencies)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and neglecting the influence of any other positional covariates of mutagenesis,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let’s answer some basic questions: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2)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given 2 sites: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site1 has ACA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site2 has ACC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which is more likely to have occurred in the sequencing experiment, a mutation in site1 or in site2?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70" name="CustomShape 3"/>
          <p:cNvSpPr/>
          <p:nvPr/>
        </p:nvSpPr>
        <p:spPr>
          <a:xfrm>
            <a:off x="686160" y="4343760"/>
            <a:ext cx="5481720" cy="42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73" name="CustomShape 3"/>
          <p:cNvSpPr/>
          <p:nvPr/>
        </p:nvSpPr>
        <p:spPr>
          <a:xfrm>
            <a:off x="686160" y="4343760"/>
            <a:ext cx="5481720" cy="42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Clumping is inherent to randomness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Sometimes we need to statistically assess mutational clumps aka “clusters”, i.e. how likely it is to bring them about just by chance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Would the distribution of mutations be the same if randomly re-drawing the same number of mutations?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We need to do so consistently with mutational profiles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idea can be extended to other forms of enrichment: functional scores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840" cy="3423960"/>
          </a:xfrm>
          <a:prstGeom prst="rect">
            <a:avLst/>
          </a:prstGeom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360" cy="4109760"/>
          </a:xfrm>
          <a:prstGeom prst="rect">
            <a:avLst/>
          </a:prstGeom>
        </p:spPr>
        <p:txBody>
          <a:bodyPr lIns="0" rIns="0" tIns="0" bIns="0"/>
          <a:p>
            <a:pPr marL="216000" indent="-2116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ref, flanking and alt bases are determinants of the mutation rate.</a:t>
            </a:r>
            <a:endParaRPr b="0" lang="en-US" sz="2000" spc="-1" strike="noStrike">
              <a:latin typeface="Arial"/>
            </a:endParaRPr>
          </a:p>
          <a:p>
            <a:pPr marL="216000" indent="-2116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16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Mutational processes encoded as signatures all share one important fundamental property: </a:t>
            </a:r>
            <a:endParaRPr b="0" lang="en-US" sz="2000" spc="-1" strike="noStrike">
              <a:latin typeface="Arial"/>
            </a:endParaRPr>
          </a:p>
          <a:p>
            <a:pPr marL="216000" indent="-2116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 </a:t>
            </a:r>
            <a:endParaRPr b="0" lang="en-US" sz="2000" spc="-1" strike="noStrike">
              <a:latin typeface="Arial"/>
            </a:endParaRPr>
          </a:p>
          <a:p>
            <a:pPr marL="216000" indent="-2116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 </a:t>
            </a:r>
            <a:r>
              <a:rPr b="0" lang="en-US" sz="2000" spc="-1" strike="noStrike">
                <a:latin typeface="Arial"/>
              </a:rPr>
              <a:t>the mutation rates for each channel keep proportional, regardless of the exposure.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76" name="CustomShape 3"/>
          <p:cNvSpPr/>
          <p:nvPr/>
        </p:nvSpPr>
        <p:spPr>
          <a:xfrm>
            <a:off x="686160" y="4343760"/>
            <a:ext cx="5481720" cy="42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Locally flat mutation rate model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1) estimate expected number of synonymous mutations in synonymous sites of a gene: negative binomial regression with epigenetic modification covariates (ENCODE)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2) spread per context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79" name="CustomShape 3"/>
          <p:cNvSpPr/>
          <p:nvPr/>
        </p:nvSpPr>
        <p:spPr>
          <a:xfrm>
            <a:off x="686160" y="4343760"/>
            <a:ext cx="5481720" cy="42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Locally flat mutation rate model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1) estimate expected number of synonymous mutations in synonymous sites of a gene: negative binomial regression with epigenetic modification covariates (ENCODE)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2) spread per context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82" name="CustomShape 3"/>
          <p:cNvSpPr/>
          <p:nvPr/>
        </p:nvSpPr>
        <p:spPr>
          <a:xfrm>
            <a:off x="686160" y="4343760"/>
            <a:ext cx="5481720" cy="42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Locally flat mutation rate model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1) estimate expected number of synonymous mutations in synonymous sites of a gene: negative binomial regression with epigenetic modification covariates (ENCODE)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2) spread per context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85" name="CustomShape 3"/>
          <p:cNvSpPr/>
          <p:nvPr/>
        </p:nvSpPr>
        <p:spPr>
          <a:xfrm>
            <a:off x="686160" y="4343760"/>
            <a:ext cx="5481720" cy="42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Locally flat mutation rate model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1) estimate expected number of synonymous mutations in synonymous sites of a gene: negative binomial regression with epigenetic modification covariates (ENCODE)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2) spread per context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88" name="CustomShape 3"/>
          <p:cNvSpPr/>
          <p:nvPr/>
        </p:nvSpPr>
        <p:spPr>
          <a:xfrm>
            <a:off x="686160" y="4343760"/>
            <a:ext cx="5481720" cy="42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Locally flat mutation rate model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1) estimate expected number of synonymous mutations in synonymous sites of a gene: negative binomial regression with epigenetic modification covariates (ENCODE)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2) spread per context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91" name="CustomShape 3"/>
          <p:cNvSpPr/>
          <p:nvPr/>
        </p:nvSpPr>
        <p:spPr>
          <a:xfrm>
            <a:off x="686160" y="4343760"/>
            <a:ext cx="5481720" cy="42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view of the signature attribution inferred we now ask what is the expected fraction of mutations in context and sample that are expected to be caused by some signature.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allows to break down individual mutations into virtual fractional mutations representing different etiologies.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Adding them up we can build a signal that can be further analysed.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Two examples: nucleosomes, UV exposure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81140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Mutations can be broken down: virtual fractions of mutation reflecting the chances that this mutation has been originated by a given mutational process.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Specific for each sample and context.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Total exposure of a signature in a given region can be computed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Mean risk coming from a specific exposure is computed by spreading a unit burden and  comparing region vs environment.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Unit risk attributable to a mutational process can be converted to effective risk is multiplied by the exposure.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98" name="CustomShape 3"/>
          <p:cNvSpPr/>
          <p:nvPr/>
        </p:nvSpPr>
        <p:spPr>
          <a:xfrm>
            <a:off x="686160" y="4343760"/>
            <a:ext cx="5481720" cy="42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view of the signature attribution inferred we now ask what is the expected fraction of mutations in context and sample that are expected to be caused by some signature.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allows to break down individual mutations into virtual fractional mutations representing different etiologies.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Adding them up we can build a signal that can be further analysed.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Two examples: nucleosomes, UV exposure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01" name="CustomShape 3"/>
          <p:cNvSpPr/>
          <p:nvPr/>
        </p:nvSpPr>
        <p:spPr>
          <a:xfrm>
            <a:off x="686160" y="4343760"/>
            <a:ext cx="5481720" cy="42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view of the signature attribution inferred we now ask what is the expected fraction of mutations in context and sample that are expected to be caused by some signature.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allows to break down individual mutations into virtual fractional mutations representing different etiologies.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Adding them up we can build a signal that can be further analysed.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Two examples: nucleosomes, UV exposure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840" cy="3423960"/>
          </a:xfrm>
          <a:prstGeom prst="rect">
            <a:avLst/>
          </a:prstGeom>
        </p:spPr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360" cy="4109760"/>
          </a:xfrm>
          <a:prstGeom prst="rect">
            <a:avLst/>
          </a:prstGeom>
        </p:spPr>
        <p:txBody>
          <a:bodyPr lIns="0" rIns="0" tIns="0" bIns="0"/>
          <a:p>
            <a:pPr marL="216000" indent="-2116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Two examples of exogenous factors</a:t>
            </a:r>
            <a:endParaRPr b="0" lang="en-US" sz="2000" spc="-1" strike="noStrike">
              <a:latin typeface="Arial"/>
            </a:endParaRPr>
          </a:p>
          <a:p>
            <a:pPr marL="216000" indent="-2116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16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genotoxic poisoning by</a:t>
            </a:r>
            <a:endParaRPr b="0" lang="en-US" sz="2000" spc="-1" strike="noStrike">
              <a:latin typeface="Arial"/>
            </a:endParaRPr>
          </a:p>
          <a:p>
            <a:pPr marL="216000" indent="-2116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16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acrylamide</a:t>
            </a:r>
            <a:endParaRPr b="0" lang="en-US" sz="2000" spc="-1" strike="noStrike">
              <a:latin typeface="Arial"/>
            </a:endParaRPr>
          </a:p>
          <a:p>
            <a:pPr marL="216000" indent="-2116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aristolochic acids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04" name="CustomShape 3"/>
          <p:cNvSpPr/>
          <p:nvPr/>
        </p:nvSpPr>
        <p:spPr>
          <a:xfrm>
            <a:off x="686160" y="4343760"/>
            <a:ext cx="5481720" cy="42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view of the signature attribution inferred we now ask what is the expected fraction of mutations in context and sample that are expected to be caused by some signature.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allows to break down individual mutations into virtual fractional mutations representing different etiologies.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Adding them up we can build a signal that can be further analysed.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Two examples: nucleosomes, UV exposure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1200" cy="3424320"/>
          </a:xfrm>
          <a:prstGeom prst="rect">
            <a:avLst/>
          </a:prstGeom>
        </p:spPr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07" name="CustomShape 3"/>
          <p:cNvSpPr/>
          <p:nvPr/>
        </p:nvSpPr>
        <p:spPr>
          <a:xfrm>
            <a:off x="686160" y="4343760"/>
            <a:ext cx="5481720" cy="42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view of the signature attribution inferred we now ask what is the expected fraction of mutations in context and sample that are expected to be caused by some signature.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allows to break down individual mutations into virtual fractional mutations representing different etiologies.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Adding them up we can build a signal that can be further analysed.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Two examples: nucleosomes, UV exposure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24476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Cosine similarity (geometric)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Relative entropy (how to interpret the order of magnitude)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These are pointwise comparisons, but it may also be useful to think about a random signature profile generating process and compute p-values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Such random generating processes can be e.g.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based on rearrangements or based on distributions (Dirichlet)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840" cy="3423960"/>
          </a:xfrm>
          <a:prstGeom prst="rect">
            <a:avLst/>
          </a:prstGeom>
        </p:spPr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360" cy="410976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Somatic mutations (variants) reflect the history of each cell downstream from germline.</a:t>
            </a:r>
            <a:endParaRPr b="0" lang="en-US" sz="24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Clonal expansion (e.g. tumours) provides us a faithful snapshot of the mutational status of the founder cell(s).</a:t>
            </a:r>
            <a:endParaRPr b="0" lang="en-US" sz="2400" spc="-1" strike="noStrike">
              <a:latin typeface="Arial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To assess the limits of whatever method you employ, it is useful to simulate synthetic datasets.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Several basic parameters to set up – possibly depending on other hyperparameters: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total burden for each sample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relative exposures for each sample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model: Multinomial, Poisson, Negative Binomial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To assess the limits of whatever method you employ, it is useful to simulate synthetic datasets.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Several basic parameters to set up – possibly depending on other hyperparameters: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total burden for each sample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relative exposures for each sample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model: Multinomial, Poisson, Negative Binomial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To assess the limits of whatever method you employ, it is useful to simulate synthetic datasets.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Several basic parameters to set up – possibly depending on other hyperparameters: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total burden for each sample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relative exposures for each sample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model: Multinomial, Poisson, Negative Binomial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To assess the limits of whatever method you employ, it is useful to simulate synthetic datasets.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Several basic parameters to set up – possibly depending on other hyperparameters: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total burden for each sample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relative exposures for each sample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model: Multinomial, Poisson, Negative Binomial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To assess the limits of whatever method you employ, it is useful to simulate synthetic datasets.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Several basic parameters to set up – possibly depending on other hyperparameters: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total burden for each sample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relative exposures for each sample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model: Multinomial, Poisson, Negative Binomial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To assess the limits of whatever method you employ, it is useful to simulate synthetic datasets.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Several basic parameters to set up – possibly depending on other hyperparameters: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total burden for each sample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relative exposures for each sample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model: Multinomial, Poisson, Negative Binomial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7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0120" cy="3423240"/>
          </a:xfrm>
          <a:prstGeom prst="rect">
            <a:avLst/>
          </a:prstGeom>
        </p:spPr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To assess the limits of whatever method you employ, it is useful to simulate synthetic datasets.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Several basic parameters to set up – possibly depending on other hyperparameters: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total burden for each sample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relative exposures for each sample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model: Multinomial, Poisson, Negative Binomial</a:t>
            </a:r>
            <a:endParaRPr b="0" lang="en-US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68480" cy="528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68480" cy="528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68480" cy="11408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jpe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hyperlink" Target="https://loizoulab.org/research" TargetMode="External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7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17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slideLayout" Target="../slideLayouts/slideLayout17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slideLayout" Target="../slideLayouts/slideLayout17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slideLayout" Target="../slideLayouts/slideLayout1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slideLayout" Target="../slideLayouts/slideLayout17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hyperlink" Target="https://doi.org/10.1101/190330" TargetMode="External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17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17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slideLayout" Target="../slideLayouts/slideLayout17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17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6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8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hyperlink" Target="https://github.com/AlexandrovLab/SigProfilerExtractor" TargetMode="External"/><Relationship Id="rId2" Type="http://schemas.openxmlformats.org/officeDocument/2006/relationships/hyperlink" Target="https://bitbucket.org/bbglab/sigprofilerjulia" TargetMode="External"/><Relationship Id="rId3" Type="http://schemas.openxmlformats.org/officeDocument/2006/relationships/hyperlink" Target="https://github.com/broadinstitute/getzlab-SignatureAnalyzer" TargetMode="External"/><Relationship Id="rId4" Type="http://schemas.openxmlformats.org/officeDocument/2006/relationships/hyperlink" Target="https://github.com/nicolaroberts/hdp" TargetMode="External"/><Relationship Id="rId5" Type="http://schemas.openxmlformats.org/officeDocument/2006/relationships/hyperlink" Target="https://github.com/gerstung-lab/tensorsignatures" TargetMode="External"/><Relationship Id="rId6" Type="http://schemas.openxmlformats.org/officeDocument/2006/relationships/slideLayout" Target="../slideLayouts/slideLayout17.xml"/><Relationship Id="rId7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hyperlink" Target="https://forms.gle/PUdqAhiVnFDngV7NA" TargetMode="External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7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793800" y="2377440"/>
            <a:ext cx="11181960" cy="237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 Light"/>
                <a:ea typeface="DejaVu Sans"/>
              </a:rPr>
              <a:t>ISMB 2020 Tutorial: </a:t>
            </a:r>
            <a:br/>
            <a:r>
              <a:rPr b="0" lang="en-US" sz="3600" spc="-1" strike="noStrike">
                <a:solidFill>
                  <a:srgbClr val="000000"/>
                </a:solidFill>
                <a:latin typeface="Calibri Light"/>
                <a:ea typeface="DejaVu Sans"/>
              </a:rPr>
              <a:t>Mutational Signature Analysis</a:t>
            </a:r>
            <a:br/>
            <a:br/>
            <a:r>
              <a:rPr b="1" lang="en-US" sz="3600" spc="-1" strike="noStrike">
                <a:solidFill>
                  <a:srgbClr val="000000"/>
                </a:solidFill>
                <a:latin typeface="Calibri Light"/>
                <a:ea typeface="DejaVu Sans"/>
              </a:rPr>
              <a:t>Common Themes and Tactics in</a:t>
            </a:r>
            <a:br/>
            <a:r>
              <a:rPr b="1" lang="en-US" sz="3600" spc="-1" strike="noStrike">
                <a:solidFill>
                  <a:srgbClr val="000000"/>
                </a:solidFill>
                <a:latin typeface="Calibri Light"/>
                <a:ea typeface="DejaVu Sans"/>
              </a:rPr>
              <a:t>Genomic Landscape Analyses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en-US" sz="36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 Light"/>
                <a:ea typeface="DejaVu Sans"/>
              </a:rPr>
              <a:t>Ferran Muiños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US" sz="2600" spc="-1" strike="noStrike">
                <a:solidFill>
                  <a:srgbClr val="0066b3"/>
                </a:solidFill>
                <a:latin typeface="Calibri Light"/>
                <a:ea typeface="DejaVu Sans"/>
              </a:rPr>
              <a:t>ferran.muinos@irbbarcelona.org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83" name="Picture 22" descr=""/>
          <p:cNvPicPr/>
          <p:nvPr/>
        </p:nvPicPr>
        <p:blipFill>
          <a:blip r:embed="rId1"/>
          <a:stretch/>
        </p:blipFill>
        <p:spPr>
          <a:xfrm>
            <a:off x="5386680" y="4961160"/>
            <a:ext cx="2241000" cy="138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1113840" y="260676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1. from frequencies to probabilities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38080" y="36504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Mutation Count Data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303480" y="2061360"/>
            <a:ext cx="6042240" cy="3291480"/>
          </a:xfrm>
          <a:prstGeom prst="rect">
            <a:avLst/>
          </a:prstGeom>
          <a:ln>
            <a:noFill/>
          </a:ln>
        </p:spPr>
      </p:pic>
      <p:sp>
        <p:nvSpPr>
          <p:cNvPr id="122" name="CustomShape 2"/>
          <p:cNvSpPr/>
          <p:nvPr/>
        </p:nvSpPr>
        <p:spPr>
          <a:xfrm>
            <a:off x="11338560" y="6397560"/>
            <a:ext cx="61524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7040880" y="1554480"/>
            <a:ext cx="5096520" cy="4349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822960" y="18288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Deconstruction and fitting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885600" y="1529640"/>
            <a:ext cx="9979920" cy="4941360"/>
          </a:xfrm>
          <a:prstGeom prst="rect">
            <a:avLst/>
          </a:prstGeom>
          <a:ln>
            <a:noFill/>
          </a:ln>
        </p:spPr>
      </p:pic>
      <p:sp>
        <p:nvSpPr>
          <p:cNvPr id="126" name="CustomShape 2"/>
          <p:cNvSpPr/>
          <p:nvPr/>
        </p:nvSpPr>
        <p:spPr>
          <a:xfrm>
            <a:off x="11247120" y="6397560"/>
            <a:ext cx="7066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12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838080" y="36504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Observed frequencies are not the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true underlying probabilities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915480" y="2166480"/>
            <a:ext cx="10509840" cy="418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Multinomial model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60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 rot="23400">
            <a:off x="1607040" y="2956320"/>
            <a:ext cx="9137880" cy="3137040"/>
          </a:xfrm>
          <a:prstGeom prst="rect">
            <a:avLst/>
          </a:prstGeom>
          <a:ln w="38160"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11338560" y="6397560"/>
            <a:ext cx="61524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46080" y="7704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probabilities with MLE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274320" y="2437920"/>
            <a:ext cx="5575680" cy="272916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6400800" y="3714120"/>
            <a:ext cx="5538960" cy="283572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3"/>
          <a:stretch/>
        </p:blipFill>
        <p:spPr>
          <a:xfrm>
            <a:off x="6358320" y="1371600"/>
            <a:ext cx="5526720" cy="2073600"/>
          </a:xfrm>
          <a:prstGeom prst="rect">
            <a:avLst/>
          </a:prstGeom>
          <a:ln>
            <a:noFill/>
          </a:ln>
        </p:spPr>
      </p:pic>
      <p:sp>
        <p:nvSpPr>
          <p:cNvPr id="135" name="CustomShape 2"/>
          <p:cNvSpPr/>
          <p:nvPr/>
        </p:nvSpPr>
        <p:spPr>
          <a:xfrm>
            <a:off x="11338560" y="6397560"/>
            <a:ext cx="61524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946080" y="7704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probabilities: low counts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771480" y="213048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Maximum Likelihood Estimation (MLE) is a reasonable choice when high counts...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…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but 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sometimes we get low counts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and we still want to say something about context probability at sequencing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what to do?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11338560" y="6397560"/>
            <a:ext cx="61524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15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-822960" y="221040"/>
            <a:ext cx="13713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probabilities: pseudo-counts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951480" y="177048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1371600" y="1770480"/>
            <a:ext cx="9617760" cy="4689360"/>
          </a:xfrm>
          <a:prstGeom prst="rect">
            <a:avLst/>
          </a:prstGeom>
          <a:ln>
            <a:noFill/>
          </a:ln>
        </p:spPr>
      </p:pic>
      <p:sp>
        <p:nvSpPr>
          <p:cNvPr id="142" name="CustomShape 3"/>
          <p:cNvSpPr/>
          <p:nvPr/>
        </p:nvSpPr>
        <p:spPr>
          <a:xfrm>
            <a:off x="11247120" y="6397560"/>
            <a:ext cx="7066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16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-199440" y="149040"/>
            <a:ext cx="1307376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probabilities: pseudo-counts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951480" y="177048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3"/>
          <p:cNvSpPr/>
          <p:nvPr/>
        </p:nvSpPr>
        <p:spPr>
          <a:xfrm>
            <a:off x="987480" y="177624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Dirichlet distributions can be thought of as one particularly simple family of distributions of multinomial distributions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2282400" y="2840040"/>
            <a:ext cx="8048520" cy="3833280"/>
          </a:xfrm>
          <a:prstGeom prst="rect">
            <a:avLst/>
          </a:prstGeom>
          <a:ln>
            <a:noFill/>
          </a:ln>
        </p:spPr>
      </p:pic>
      <p:sp>
        <p:nvSpPr>
          <p:cNvPr id="147" name="CustomShape 4"/>
          <p:cNvSpPr/>
          <p:nvPr/>
        </p:nvSpPr>
        <p:spPr>
          <a:xfrm>
            <a:off x="11247120" y="6397560"/>
            <a:ext cx="7066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17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838080" y="36504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probabilities: pseudo-counts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951480" y="177048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1463040" y="2155680"/>
            <a:ext cx="9598320" cy="4304520"/>
          </a:xfrm>
          <a:prstGeom prst="rect">
            <a:avLst/>
          </a:prstGeom>
          <a:ln>
            <a:noFill/>
          </a:ln>
        </p:spPr>
      </p:pic>
      <p:sp>
        <p:nvSpPr>
          <p:cNvPr id="151" name="CustomShape 3"/>
          <p:cNvSpPr/>
          <p:nvPr/>
        </p:nvSpPr>
        <p:spPr>
          <a:xfrm>
            <a:off x="11338560" y="6397560"/>
            <a:ext cx="61524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609480" y="273600"/>
            <a:ext cx="1096848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Dirichlet distribution on 2-simplex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365760" y="3146760"/>
            <a:ext cx="2584080" cy="1985760"/>
          </a:xfrm>
          <a:prstGeom prst="rect">
            <a:avLst/>
          </a:prstGeom>
          <a:ln>
            <a:noFill/>
          </a:ln>
        </p:spPr>
      </p:pic>
      <p:sp>
        <p:nvSpPr>
          <p:cNvPr id="154" name="CustomShape 2"/>
          <p:cNvSpPr/>
          <p:nvPr/>
        </p:nvSpPr>
        <p:spPr>
          <a:xfrm>
            <a:off x="11338560" y="6397560"/>
            <a:ext cx="61524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5932440" y="1568160"/>
            <a:ext cx="2822760" cy="200808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3"/>
          <a:stretch/>
        </p:blipFill>
        <p:spPr>
          <a:xfrm>
            <a:off x="3017520" y="4145040"/>
            <a:ext cx="3027240" cy="2153520"/>
          </a:xfrm>
          <a:prstGeom prst="rect">
            <a:avLst/>
          </a:prstGeom>
          <a:ln>
            <a:noFill/>
          </a:ln>
        </p:spPr>
      </p:pic>
      <p:pic>
        <p:nvPicPr>
          <p:cNvPr id="157" name="" descr=""/>
          <p:cNvPicPr/>
          <p:nvPr/>
        </p:nvPicPr>
        <p:blipFill>
          <a:blip r:embed="rId4"/>
          <a:stretch/>
        </p:blipFill>
        <p:spPr>
          <a:xfrm>
            <a:off x="3200400" y="1628280"/>
            <a:ext cx="2742480" cy="195084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5"/>
          <a:stretch/>
        </p:blipFill>
        <p:spPr>
          <a:xfrm>
            <a:off x="8461080" y="4094640"/>
            <a:ext cx="3131640" cy="222768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6"/>
          <a:stretch/>
        </p:blipFill>
        <p:spPr>
          <a:xfrm>
            <a:off x="8596080" y="1568160"/>
            <a:ext cx="2826720" cy="2010960"/>
          </a:xfrm>
          <a:prstGeom prst="rect">
            <a:avLst/>
          </a:prstGeom>
          <a:ln>
            <a:noFill/>
          </a:ln>
        </p:spPr>
      </p:pic>
      <p:pic>
        <p:nvPicPr>
          <p:cNvPr id="160" name="" descr=""/>
          <p:cNvPicPr/>
          <p:nvPr/>
        </p:nvPicPr>
        <p:blipFill>
          <a:blip r:embed="rId7"/>
          <a:stretch/>
        </p:blipFill>
        <p:spPr>
          <a:xfrm>
            <a:off x="5775480" y="4135320"/>
            <a:ext cx="3074040" cy="2187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005840" y="260676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0. introduction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11521440" y="6397560"/>
            <a:ext cx="3052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-91440" y="257040"/>
            <a:ext cx="1261656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probabilities: pseudo-counts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951480" y="177048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780480" y="1830960"/>
            <a:ext cx="10694520" cy="3836520"/>
          </a:xfrm>
          <a:prstGeom prst="rect">
            <a:avLst/>
          </a:prstGeom>
          <a:ln>
            <a:noFill/>
          </a:ln>
        </p:spPr>
      </p:pic>
      <p:sp>
        <p:nvSpPr>
          <p:cNvPr id="164" name="CustomShape 3"/>
          <p:cNvSpPr/>
          <p:nvPr/>
        </p:nvSpPr>
        <p:spPr>
          <a:xfrm>
            <a:off x="11338560" y="639756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951480" y="177048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504720" y="1521360"/>
            <a:ext cx="5801760" cy="2433240"/>
          </a:xfrm>
          <a:prstGeom prst="rect">
            <a:avLst/>
          </a:prstGeom>
          <a:ln>
            <a:noFill/>
          </a:ln>
        </p:spPr>
      </p:pic>
      <p:sp>
        <p:nvSpPr>
          <p:cNvPr id="167" name="CustomShape 2"/>
          <p:cNvSpPr/>
          <p:nvPr/>
        </p:nvSpPr>
        <p:spPr>
          <a:xfrm>
            <a:off x="-91440" y="41040"/>
            <a:ext cx="1261656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probabilities: pseudo-counts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5486400" y="3749040"/>
            <a:ext cx="6401520" cy="2874600"/>
          </a:xfrm>
          <a:prstGeom prst="rect">
            <a:avLst/>
          </a:prstGeom>
          <a:ln>
            <a:noFill/>
          </a:ln>
        </p:spPr>
      </p:pic>
      <p:sp>
        <p:nvSpPr>
          <p:cNvPr id="169" name="CustomShape 3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838080" y="18504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 practice signature fitting works as regularization trick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951480" y="241848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1005480" y="1828800"/>
            <a:ext cx="9506520" cy="4751280"/>
          </a:xfrm>
          <a:prstGeom prst="rect">
            <a:avLst/>
          </a:prstGeom>
          <a:ln>
            <a:noFill/>
          </a:ln>
        </p:spPr>
      </p:pic>
      <p:sp>
        <p:nvSpPr>
          <p:cNvPr id="173" name="CustomShape 3"/>
          <p:cNvSpPr/>
          <p:nvPr/>
        </p:nvSpPr>
        <p:spPr>
          <a:xfrm>
            <a:off x="4350240" y="3951360"/>
            <a:ext cx="7403040" cy="1276560"/>
          </a:xfrm>
          <a:prstGeom prst="ellipse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4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22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838080" y="18504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 practice signature fitting works as regularization trick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951480" y="241848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1645920" y="1775520"/>
            <a:ext cx="9218520" cy="4623480"/>
          </a:xfrm>
          <a:prstGeom prst="rect">
            <a:avLst/>
          </a:prstGeom>
          <a:ln>
            <a:noFill/>
          </a:ln>
        </p:spPr>
      </p:pic>
      <p:sp>
        <p:nvSpPr>
          <p:cNvPr id="178" name="CustomShape 3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838080" y="36504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 practical note on probability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951480" y="177048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When discussing probabilities, it is often a waste of time not to have a concrete underlying random experiment in mind.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24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006200" y="260712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2. site specific mutation rate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838080" y="40104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do those frequencies and probabilities mean?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1275480" y="231048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There are two main “forces“ that shape the spectrum inferred from our sequencing experiment: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1)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site-by-site mutation rate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2) [trinucleotide]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content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of the region sequenced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If we correct for the content, what are we left with?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26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838080" y="36504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Whole genome and exome: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trinucleotide content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27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849600" y="2237400"/>
            <a:ext cx="4804560" cy="351072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2"/>
          <a:stretch/>
        </p:blipFill>
        <p:spPr>
          <a:xfrm>
            <a:off x="6259680" y="2230560"/>
            <a:ext cx="4804560" cy="351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838080" y="18288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Flat model of site-by-site mutation rate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951480" y="177048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1876680" y="1645920"/>
            <a:ext cx="8361720" cy="4835160"/>
          </a:xfrm>
          <a:prstGeom prst="rect">
            <a:avLst/>
          </a:prstGeom>
          <a:ln>
            <a:noFill/>
          </a:ln>
        </p:spPr>
      </p:pic>
      <p:sp>
        <p:nvSpPr>
          <p:cNvPr id="193" name="CustomShape 3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28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838080" y="13968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Which site is more likely to mutate?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951480" y="177048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997200" y="1688400"/>
            <a:ext cx="4934160" cy="2071080"/>
          </a:xfrm>
          <a:prstGeom prst="rect">
            <a:avLst/>
          </a:prstGeom>
          <a:ln>
            <a:noFill/>
          </a:ln>
        </p:spPr>
      </p:pic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997200" y="3791520"/>
            <a:ext cx="4992120" cy="288000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3"/>
          <a:stretch/>
        </p:blipFill>
        <p:spPr>
          <a:xfrm>
            <a:off x="6238800" y="1383120"/>
            <a:ext cx="5736960" cy="254592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4"/>
          <a:stretch/>
        </p:blipFill>
        <p:spPr>
          <a:xfrm>
            <a:off x="6221880" y="4031640"/>
            <a:ext cx="5753880" cy="2274840"/>
          </a:xfrm>
          <a:prstGeom prst="rect">
            <a:avLst/>
          </a:prstGeom>
          <a:ln>
            <a:noFill/>
          </a:ln>
        </p:spPr>
      </p:pic>
      <p:sp>
        <p:nvSpPr>
          <p:cNvPr id="200" name="CustomShape 3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29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946080" y="11304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Mutation rate depends on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the nucleotide context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6583680" y="1737360"/>
            <a:ext cx="4205160" cy="228420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415080" y="1737360"/>
            <a:ext cx="4687920" cy="502632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5574600" y="4389120"/>
            <a:ext cx="6310800" cy="2009880"/>
          </a:xfrm>
          <a:prstGeom prst="rect">
            <a:avLst/>
          </a:prstGeom>
          <a:ln>
            <a:noFill/>
          </a:ln>
        </p:spPr>
      </p:pic>
      <p:sp>
        <p:nvSpPr>
          <p:cNvPr id="90" name="CustomShape 2"/>
          <p:cNvSpPr/>
          <p:nvPr/>
        </p:nvSpPr>
        <p:spPr>
          <a:xfrm>
            <a:off x="11521800" y="6397560"/>
            <a:ext cx="3052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838080" y="36504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Which site is more likely to mutate?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951480" y="177048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731520" y="2194560"/>
            <a:ext cx="5460840" cy="3104280"/>
          </a:xfrm>
          <a:prstGeom prst="rect">
            <a:avLst/>
          </a:prstGeom>
          <a:ln>
            <a:noFill/>
          </a:ln>
        </p:spPr>
      </p:pic>
      <p:pic>
        <p:nvPicPr>
          <p:cNvPr id="204" name="" descr=""/>
          <p:cNvPicPr/>
          <p:nvPr/>
        </p:nvPicPr>
        <p:blipFill>
          <a:blip r:embed="rId2"/>
          <a:stretch/>
        </p:blipFill>
        <p:spPr>
          <a:xfrm>
            <a:off x="6675120" y="2103120"/>
            <a:ext cx="5346360" cy="3800880"/>
          </a:xfrm>
          <a:prstGeom prst="rect">
            <a:avLst/>
          </a:prstGeom>
          <a:ln>
            <a:noFill/>
          </a:ln>
        </p:spPr>
      </p:pic>
      <p:sp>
        <p:nvSpPr>
          <p:cNvPr id="205" name="CustomShape 3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30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838080" y="36504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Which region is more likely to mutate?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951480" y="177048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457200" y="1920240"/>
            <a:ext cx="5757120" cy="375228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2"/>
          <a:stretch/>
        </p:blipFill>
        <p:spPr>
          <a:xfrm>
            <a:off x="6562800" y="2286000"/>
            <a:ext cx="5229360" cy="2676600"/>
          </a:xfrm>
          <a:prstGeom prst="rect">
            <a:avLst/>
          </a:prstGeom>
          <a:ln>
            <a:noFill/>
          </a:ln>
        </p:spPr>
      </p:pic>
      <p:sp>
        <p:nvSpPr>
          <p:cNvPr id="210" name="CustomShape 3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838080" y="36504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Which region is more likely to mutate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951480" y="177048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457200" y="1920240"/>
            <a:ext cx="5757120" cy="3752280"/>
          </a:xfrm>
          <a:prstGeom prst="rect">
            <a:avLst/>
          </a:prstGeom>
          <a:ln>
            <a:noFill/>
          </a:ln>
        </p:spPr>
      </p:pic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6675120" y="2468880"/>
            <a:ext cx="5079960" cy="2482200"/>
          </a:xfrm>
          <a:prstGeom prst="rect">
            <a:avLst/>
          </a:prstGeom>
          <a:ln>
            <a:noFill/>
          </a:ln>
        </p:spPr>
      </p:pic>
      <p:sp>
        <p:nvSpPr>
          <p:cNvPr id="215" name="CustomShape 3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32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006200" y="260712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3. assessing mutation rate anomalies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874080" y="28440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Testing differential mutation rate: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intron vs exon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2093040" y="2008800"/>
            <a:ext cx="8250480" cy="3837600"/>
          </a:xfrm>
          <a:prstGeom prst="rect">
            <a:avLst/>
          </a:prstGeom>
          <a:ln>
            <a:noFill/>
          </a:ln>
        </p:spPr>
      </p:pic>
      <p:sp>
        <p:nvSpPr>
          <p:cNvPr id="219" name="CustomShape 2"/>
          <p:cNvSpPr/>
          <p:nvPr/>
        </p:nvSpPr>
        <p:spPr>
          <a:xfrm>
            <a:off x="2208600" y="6035040"/>
            <a:ext cx="1721520" cy="42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Frigola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doi:10.1038/ng.3991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34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838080" y="14040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Testing differential mutation rate: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intron vs exon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951480" y="177048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3369240" y="4300200"/>
            <a:ext cx="5807880" cy="208116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2"/>
          <a:stretch/>
        </p:blipFill>
        <p:spPr>
          <a:xfrm>
            <a:off x="6530760" y="1650240"/>
            <a:ext cx="5445000" cy="173016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3"/>
          <a:stretch/>
        </p:blipFill>
        <p:spPr>
          <a:xfrm>
            <a:off x="365760" y="1672560"/>
            <a:ext cx="6229800" cy="2234160"/>
          </a:xfrm>
          <a:prstGeom prst="rect">
            <a:avLst/>
          </a:prstGeom>
          <a:ln>
            <a:noFill/>
          </a:ln>
        </p:spPr>
      </p:pic>
      <p:sp>
        <p:nvSpPr>
          <p:cNvPr id="226" name="CustomShape 3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35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951480" y="177048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365760" y="1687680"/>
            <a:ext cx="5757840" cy="214596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2"/>
          <a:stretch/>
        </p:blipFill>
        <p:spPr>
          <a:xfrm>
            <a:off x="1314000" y="4134240"/>
            <a:ext cx="4873680" cy="200664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3"/>
          <a:stretch/>
        </p:blipFill>
        <p:spPr>
          <a:xfrm>
            <a:off x="6436800" y="1609920"/>
            <a:ext cx="5533560" cy="5203800"/>
          </a:xfrm>
          <a:prstGeom prst="rect">
            <a:avLst/>
          </a:prstGeom>
          <a:ln>
            <a:noFill/>
          </a:ln>
        </p:spPr>
      </p:pic>
      <p:sp>
        <p:nvSpPr>
          <p:cNvPr id="231" name="CustomShape 2"/>
          <p:cNvSpPr/>
          <p:nvPr/>
        </p:nvSpPr>
        <p:spPr>
          <a:xfrm>
            <a:off x="838080" y="14040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Testing differential mutation rate: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intron vs exon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36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854640" y="2193120"/>
            <a:ext cx="5628960" cy="3254400"/>
          </a:xfrm>
          <a:prstGeom prst="rect">
            <a:avLst/>
          </a:prstGeom>
          <a:ln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6976800" y="2252880"/>
            <a:ext cx="4662720" cy="369360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838080" y="14040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Testing differential mutation rate: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intron vs exon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1554480" y="5970240"/>
            <a:ext cx="2255040" cy="42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Frigola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doi:10.1038/ng.3991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37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1018080" y="11304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Mutation rate models are important in the discovery of cancer genes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951480" y="177048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736200" y="6126480"/>
            <a:ext cx="25538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Martinez-Jimenez et al.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in press (Nature Reviews Cancer)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549000" y="2011680"/>
            <a:ext cx="3380040" cy="396324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2"/>
          <a:stretch/>
        </p:blipFill>
        <p:spPr>
          <a:xfrm>
            <a:off x="4480560" y="1882080"/>
            <a:ext cx="6728760" cy="4287240"/>
          </a:xfrm>
          <a:prstGeom prst="rect">
            <a:avLst/>
          </a:prstGeom>
          <a:ln>
            <a:noFill/>
          </a:ln>
        </p:spPr>
      </p:pic>
      <p:sp>
        <p:nvSpPr>
          <p:cNvPr id="243" name="CustomShape 4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38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-72000" y="293040"/>
            <a:ext cx="12525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Diffusion of observed mutations: </a:t>
            </a:r>
            <a:r>
              <a:rPr b="0" i="1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oncodriveCLUSTL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951480" y="177048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153000" y="2049480"/>
            <a:ext cx="11822040" cy="3305880"/>
          </a:xfrm>
          <a:prstGeom prst="rect">
            <a:avLst/>
          </a:prstGeom>
          <a:ln>
            <a:noFill/>
          </a:ln>
        </p:spPr>
      </p:pic>
      <p:sp>
        <p:nvSpPr>
          <p:cNvPr id="247" name="CustomShape 3"/>
          <p:cNvSpPr/>
          <p:nvPr/>
        </p:nvSpPr>
        <p:spPr>
          <a:xfrm>
            <a:off x="7776000" y="5943600"/>
            <a:ext cx="3651120" cy="42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Arnedo-Pac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doi: 10.1093/bioinformatics/btz501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8" name="CustomShape 4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39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838080" y="29304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Why mutation rate by nucleotide context is useful?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278280" y="2560320"/>
            <a:ext cx="11424240" cy="26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Binning by nucleotide context allows to break down mutagenesis into </a:t>
            </a:r>
            <a:r>
              <a:rPr b="1" lang="en-US" sz="2600" spc="-1" strike="noStrike">
                <a:solidFill>
                  <a:srgbClr val="ce181e"/>
                </a:solidFill>
                <a:latin typeface="Calibri"/>
                <a:ea typeface="DejaVu Sans"/>
              </a:rPr>
              <a:t>common mutagenesis patterns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known as </a:t>
            </a:r>
            <a:r>
              <a:rPr b="1" lang="en-US" sz="2600" spc="-1" strike="noStrike">
                <a:solidFill>
                  <a:srgbClr val="ce181e"/>
                </a:solidFill>
                <a:latin typeface="Calibri"/>
                <a:ea typeface="DejaVu Sans"/>
              </a:rPr>
              <a:t>signatures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6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600" spc="-1" strike="noStrike">
                <a:solidFill>
                  <a:srgbClr val="ce181e"/>
                </a:solidFill>
                <a:latin typeface="Calibri"/>
                <a:ea typeface="DejaVu Sans"/>
              </a:rPr>
              <a:t>Signatures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are one step closer to a 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causal biological interpretation of mutations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in terms of distinct (exogenous and endogenous) factors operative in the genome.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1590480" y="5134320"/>
            <a:ext cx="9506520" cy="7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4"/>
          <p:cNvSpPr/>
          <p:nvPr/>
        </p:nvSpPr>
        <p:spPr>
          <a:xfrm>
            <a:off x="11521800" y="6397560"/>
            <a:ext cx="3052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874080" y="18504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Locally flat model: assessing neutral mutation rates in the CDS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951480" y="177048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5610960" y="2261880"/>
            <a:ext cx="6306480" cy="356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Learn site-by-site mutation rates: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- valid for CDS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- neutral: correct for selection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- locally flat: aware of chromatin determinants of mutation rate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1205280" y="2232000"/>
            <a:ext cx="3233160" cy="3190320"/>
          </a:xfrm>
          <a:prstGeom prst="rect">
            <a:avLst/>
          </a:prstGeom>
          <a:ln>
            <a:noFill/>
          </a:ln>
        </p:spPr>
      </p:pic>
      <p:sp>
        <p:nvSpPr>
          <p:cNvPr id="253" name="CustomShape 4"/>
          <p:cNvSpPr/>
          <p:nvPr/>
        </p:nvSpPr>
        <p:spPr>
          <a:xfrm>
            <a:off x="1205280" y="5425200"/>
            <a:ext cx="2998080" cy="42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Martincorena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https://doi.org/10.1016/j.cell.2017.09.042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4" name="CustomShape 5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40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838080" y="-31896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Neutral mutation rate in the CDS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951480" y="177048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2265840" y="822960"/>
            <a:ext cx="7882200" cy="5633280"/>
          </a:xfrm>
          <a:prstGeom prst="rect">
            <a:avLst/>
          </a:prstGeom>
          <a:ln>
            <a:noFill/>
          </a:ln>
        </p:spPr>
      </p:pic>
      <p:sp>
        <p:nvSpPr>
          <p:cNvPr id="258" name="CustomShape 3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838080" y="-31896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Neutral mutation rate in the CDS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951480" y="177048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1793880" y="933120"/>
            <a:ext cx="8626680" cy="5738400"/>
          </a:xfrm>
          <a:prstGeom prst="rect">
            <a:avLst/>
          </a:prstGeom>
          <a:ln>
            <a:noFill/>
          </a:ln>
        </p:spPr>
      </p:pic>
      <p:sp>
        <p:nvSpPr>
          <p:cNvPr id="262" name="CustomShape 3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42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838080" y="-31896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Neutral mutation rate in the CDS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951480" y="177048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796320" y="1003680"/>
            <a:ext cx="6790320" cy="5663160"/>
          </a:xfrm>
          <a:prstGeom prst="rect">
            <a:avLst/>
          </a:prstGeom>
          <a:ln>
            <a:noFill/>
          </a:ln>
        </p:spPr>
      </p:pic>
      <p:pic>
        <p:nvPicPr>
          <p:cNvPr id="266" name="" descr=""/>
          <p:cNvPicPr/>
          <p:nvPr/>
        </p:nvPicPr>
        <p:blipFill>
          <a:blip r:embed="rId2"/>
          <a:stretch/>
        </p:blipFill>
        <p:spPr>
          <a:xfrm>
            <a:off x="7492680" y="5308920"/>
            <a:ext cx="4391640" cy="99756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3"/>
          <a:stretch/>
        </p:blipFill>
        <p:spPr>
          <a:xfrm>
            <a:off x="8443440" y="2053080"/>
            <a:ext cx="2892960" cy="2516760"/>
          </a:xfrm>
          <a:prstGeom prst="rect">
            <a:avLst/>
          </a:prstGeom>
          <a:ln>
            <a:noFill/>
          </a:ln>
        </p:spPr>
      </p:pic>
      <p:sp>
        <p:nvSpPr>
          <p:cNvPr id="268" name="CustomShape 3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838080" y="-6696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Neutral mutation rate in the CDS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951480" y="177048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303120" y="1162440"/>
            <a:ext cx="5729040" cy="3064320"/>
          </a:xfrm>
          <a:prstGeom prst="rect">
            <a:avLst/>
          </a:prstGeom>
          <a:ln>
            <a:noFill/>
          </a:ln>
        </p:spPr>
      </p:pic>
      <p:pic>
        <p:nvPicPr>
          <p:cNvPr id="272" name="" descr=""/>
          <p:cNvPicPr/>
          <p:nvPr/>
        </p:nvPicPr>
        <p:blipFill>
          <a:blip r:embed="rId2"/>
          <a:stretch/>
        </p:blipFill>
        <p:spPr>
          <a:xfrm>
            <a:off x="6492240" y="2892240"/>
            <a:ext cx="5207040" cy="3597120"/>
          </a:xfrm>
          <a:prstGeom prst="rect">
            <a:avLst/>
          </a:prstGeom>
          <a:ln>
            <a:noFill/>
          </a:ln>
        </p:spPr>
      </p:pic>
      <p:sp>
        <p:nvSpPr>
          <p:cNvPr id="273" name="CustomShape 3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44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838080" y="-17496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Stack analysis of mutation rate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951480" y="177048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2517120" y="3238560"/>
            <a:ext cx="7218720" cy="76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7" name="" descr=""/>
          <p:cNvPicPr/>
          <p:nvPr/>
        </p:nvPicPr>
        <p:blipFill>
          <a:blip r:embed="rId1"/>
          <a:stretch/>
        </p:blipFill>
        <p:spPr>
          <a:xfrm>
            <a:off x="1870560" y="1371600"/>
            <a:ext cx="9401040" cy="4795560"/>
          </a:xfrm>
          <a:prstGeom prst="rect">
            <a:avLst/>
          </a:prstGeom>
          <a:ln>
            <a:noFill/>
          </a:ln>
        </p:spPr>
      </p:pic>
      <p:pic>
        <p:nvPicPr>
          <p:cNvPr id="278" name="" descr=""/>
          <p:cNvPicPr/>
          <p:nvPr/>
        </p:nvPicPr>
        <p:blipFill>
          <a:blip r:embed="rId2"/>
          <a:stretch/>
        </p:blipFill>
        <p:spPr>
          <a:xfrm>
            <a:off x="425880" y="4804560"/>
            <a:ext cx="5880600" cy="1531440"/>
          </a:xfrm>
          <a:prstGeom prst="rect">
            <a:avLst/>
          </a:prstGeom>
          <a:ln w="38160">
            <a:solidFill>
              <a:srgbClr val="3465a4"/>
            </a:solidFill>
            <a:round/>
          </a:ln>
        </p:spPr>
      </p:pic>
      <p:sp>
        <p:nvSpPr>
          <p:cNvPr id="279" name="CustomShape 4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45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838080" y="-17496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Stack analysis of mutation rate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2517120" y="3238560"/>
            <a:ext cx="7218720" cy="76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2" name="" descr=""/>
          <p:cNvPicPr/>
          <p:nvPr/>
        </p:nvPicPr>
        <p:blipFill>
          <a:blip r:embed="rId1"/>
          <a:stretch/>
        </p:blipFill>
        <p:spPr>
          <a:xfrm>
            <a:off x="186120" y="914400"/>
            <a:ext cx="4323600" cy="5575680"/>
          </a:xfrm>
          <a:prstGeom prst="rect">
            <a:avLst/>
          </a:prstGeom>
          <a:ln>
            <a:noFill/>
          </a:ln>
        </p:spPr>
      </p:pic>
      <p:sp>
        <p:nvSpPr>
          <p:cNvPr id="283" name="CustomShape 3"/>
          <p:cNvSpPr/>
          <p:nvPr/>
        </p:nvSpPr>
        <p:spPr>
          <a:xfrm>
            <a:off x="150840" y="6352200"/>
            <a:ext cx="2127240" cy="4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Frigola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doi:10.1038/ng.3991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4" name="CustomShape 4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46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>
            <a:off x="4854960" y="1961280"/>
            <a:ext cx="4917240" cy="3500280"/>
          </a:xfrm>
          <a:prstGeom prst="rect">
            <a:avLst/>
          </a:prstGeom>
          <a:ln>
            <a:noFill/>
          </a:ln>
        </p:spPr>
      </p:pic>
      <p:pic>
        <p:nvPicPr>
          <p:cNvPr id="286" name="" descr=""/>
          <p:cNvPicPr/>
          <p:nvPr/>
        </p:nvPicPr>
        <p:blipFill>
          <a:blip r:embed="rId3"/>
          <a:stretch/>
        </p:blipFill>
        <p:spPr>
          <a:xfrm>
            <a:off x="9875520" y="1791360"/>
            <a:ext cx="2194560" cy="194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006200" y="260712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2"/>
          <p:cNvSpPr/>
          <p:nvPr/>
        </p:nvSpPr>
        <p:spPr>
          <a:xfrm>
            <a:off x="1006560" y="260748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4. Segregated mutational landscapes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838080" y="-17496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signature caused this mutation?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951480" y="177048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2517120" y="3238560"/>
            <a:ext cx="7218720" cy="76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2" name="" descr=""/>
          <p:cNvPicPr/>
          <p:nvPr/>
        </p:nvPicPr>
        <p:blipFill>
          <a:blip r:embed="rId1"/>
          <a:stretch/>
        </p:blipFill>
        <p:spPr>
          <a:xfrm>
            <a:off x="6217920" y="2011680"/>
            <a:ext cx="5937480" cy="3526200"/>
          </a:xfrm>
          <a:prstGeom prst="rect">
            <a:avLst/>
          </a:prstGeom>
          <a:ln>
            <a:noFill/>
          </a:ln>
        </p:spPr>
      </p:pic>
      <p:pic>
        <p:nvPicPr>
          <p:cNvPr id="293" name="" descr=""/>
          <p:cNvPicPr/>
          <p:nvPr/>
        </p:nvPicPr>
        <p:blipFill>
          <a:blip r:embed="rId2"/>
          <a:stretch/>
        </p:blipFill>
        <p:spPr>
          <a:xfrm>
            <a:off x="548640" y="1378800"/>
            <a:ext cx="5574960" cy="4196160"/>
          </a:xfrm>
          <a:prstGeom prst="rect">
            <a:avLst/>
          </a:prstGeom>
          <a:ln>
            <a:noFill/>
          </a:ln>
        </p:spPr>
      </p:pic>
      <p:sp>
        <p:nvSpPr>
          <p:cNvPr id="294" name="CustomShape 4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48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838080" y="-17496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signature caused this mutation?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951480" y="177048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2517120" y="3238560"/>
            <a:ext cx="7218720" cy="76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8" name="" descr=""/>
          <p:cNvPicPr/>
          <p:nvPr/>
        </p:nvPicPr>
        <p:blipFill>
          <a:blip r:embed="rId1"/>
          <a:stretch/>
        </p:blipFill>
        <p:spPr>
          <a:xfrm>
            <a:off x="640080" y="1371600"/>
            <a:ext cx="5300640" cy="2508840"/>
          </a:xfrm>
          <a:prstGeom prst="rect">
            <a:avLst/>
          </a:prstGeom>
          <a:ln>
            <a:noFill/>
          </a:ln>
        </p:spPr>
      </p:pic>
      <p:pic>
        <p:nvPicPr>
          <p:cNvPr id="299" name="" descr=""/>
          <p:cNvPicPr/>
          <p:nvPr/>
        </p:nvPicPr>
        <p:blipFill>
          <a:blip r:embed="rId2"/>
          <a:stretch/>
        </p:blipFill>
        <p:spPr>
          <a:xfrm>
            <a:off x="6496560" y="1280160"/>
            <a:ext cx="5342760" cy="530064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3"/>
          <a:stretch/>
        </p:blipFill>
        <p:spPr>
          <a:xfrm>
            <a:off x="855720" y="4480560"/>
            <a:ext cx="5542200" cy="1773360"/>
          </a:xfrm>
          <a:prstGeom prst="rect">
            <a:avLst/>
          </a:prstGeom>
          <a:ln>
            <a:noFill/>
          </a:ln>
        </p:spPr>
      </p:pic>
      <p:sp>
        <p:nvSpPr>
          <p:cNvPr id="301" name="CustomShape 4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49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rcRect l="0" t="0" r="0" b="6338"/>
          <a:stretch/>
        </p:blipFill>
        <p:spPr>
          <a:xfrm>
            <a:off x="1136160" y="565200"/>
            <a:ext cx="10004040" cy="5650200"/>
          </a:xfrm>
          <a:prstGeom prst="rect">
            <a:avLst/>
          </a:prstGeom>
          <a:ln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8631360" y="6309360"/>
            <a:ext cx="274104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Adapted from </a:t>
            </a:r>
            <a:r>
              <a:rPr b="0" lang="en-US" sz="1000" spc="-1" strike="noStrike" u="sng">
                <a:solidFill>
                  <a:srgbClr val="0563c1"/>
                </a:solidFill>
                <a:uFillTx/>
                <a:latin typeface="Arial"/>
                <a:ea typeface="Noto Sans CJK SC"/>
                <a:hlinkClick r:id="rId2"/>
              </a:rPr>
              <a:t>https://loizoulab.org/research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by Carla Castignani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11521800" y="6397560"/>
            <a:ext cx="3052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946080" y="-10296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Mutation rate in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nucleosome-covered DNA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951480" y="177048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2517120" y="3238560"/>
            <a:ext cx="7218720" cy="76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5" name="" descr=""/>
          <p:cNvPicPr/>
          <p:nvPr/>
        </p:nvPicPr>
        <p:blipFill>
          <a:blip r:embed="rId1"/>
          <a:stretch/>
        </p:blipFill>
        <p:spPr>
          <a:xfrm>
            <a:off x="182880" y="2088360"/>
            <a:ext cx="3215880" cy="305136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2"/>
          <a:stretch/>
        </p:blipFill>
        <p:spPr>
          <a:xfrm>
            <a:off x="3474720" y="1480320"/>
            <a:ext cx="5798520" cy="4523400"/>
          </a:xfrm>
          <a:prstGeom prst="rect">
            <a:avLst/>
          </a:prstGeom>
          <a:ln>
            <a:noFill/>
          </a:ln>
        </p:spPr>
      </p:pic>
      <p:pic>
        <p:nvPicPr>
          <p:cNvPr id="307" name="" descr=""/>
          <p:cNvPicPr/>
          <p:nvPr/>
        </p:nvPicPr>
        <p:blipFill>
          <a:blip r:embed="rId3"/>
          <a:stretch/>
        </p:blipFill>
        <p:spPr>
          <a:xfrm>
            <a:off x="9277200" y="4161960"/>
            <a:ext cx="2739240" cy="1927440"/>
          </a:xfrm>
          <a:prstGeom prst="rect">
            <a:avLst/>
          </a:prstGeom>
          <a:ln>
            <a:noFill/>
          </a:ln>
        </p:spPr>
      </p:pic>
      <p:pic>
        <p:nvPicPr>
          <p:cNvPr id="308" name="" descr=""/>
          <p:cNvPicPr/>
          <p:nvPr/>
        </p:nvPicPr>
        <p:blipFill>
          <a:blip r:embed="rId4"/>
          <a:stretch/>
        </p:blipFill>
        <p:spPr>
          <a:xfrm>
            <a:off x="9277200" y="1472760"/>
            <a:ext cx="2592360" cy="1916280"/>
          </a:xfrm>
          <a:prstGeom prst="rect">
            <a:avLst/>
          </a:prstGeom>
          <a:ln>
            <a:noFill/>
          </a:ln>
        </p:spPr>
      </p:pic>
      <p:sp>
        <p:nvSpPr>
          <p:cNvPr id="309" name="CustomShape 4"/>
          <p:cNvSpPr/>
          <p:nvPr/>
        </p:nvSpPr>
        <p:spPr>
          <a:xfrm>
            <a:off x="274320" y="6061680"/>
            <a:ext cx="3018600" cy="42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Pich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https://doi.org/10.1016/j.cell.2018.10.004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0" name="CustomShape 5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50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838080" y="-17496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Decomposition of UV light exposure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951480" y="177048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2517120" y="3238560"/>
            <a:ext cx="7218720" cy="76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4" name="" descr=""/>
          <p:cNvPicPr/>
          <p:nvPr/>
        </p:nvPicPr>
        <p:blipFill>
          <a:blip r:embed="rId1"/>
          <a:stretch/>
        </p:blipFill>
        <p:spPr>
          <a:xfrm>
            <a:off x="2081520" y="1263600"/>
            <a:ext cx="8869680" cy="2722320"/>
          </a:xfrm>
          <a:prstGeom prst="rect">
            <a:avLst/>
          </a:prstGeom>
          <a:ln>
            <a:noFill/>
          </a:ln>
        </p:spPr>
      </p:pic>
      <p:pic>
        <p:nvPicPr>
          <p:cNvPr id="315" name="" descr=""/>
          <p:cNvPicPr/>
          <p:nvPr/>
        </p:nvPicPr>
        <p:blipFill>
          <a:blip r:embed="rId2"/>
          <a:stretch/>
        </p:blipFill>
        <p:spPr>
          <a:xfrm>
            <a:off x="2089440" y="4065840"/>
            <a:ext cx="8932320" cy="2517120"/>
          </a:xfrm>
          <a:prstGeom prst="rect">
            <a:avLst/>
          </a:prstGeom>
          <a:ln>
            <a:noFill/>
          </a:ln>
        </p:spPr>
      </p:pic>
      <p:sp>
        <p:nvSpPr>
          <p:cNvPr id="316" name="CustomShape 4"/>
          <p:cNvSpPr/>
          <p:nvPr/>
        </p:nvSpPr>
        <p:spPr>
          <a:xfrm>
            <a:off x="875880" y="5787360"/>
            <a:ext cx="1134000" cy="42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Kranas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unpublished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7" name="CustomShape 5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1006200" y="260712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2"/>
          <p:cNvSpPr/>
          <p:nvPr/>
        </p:nvSpPr>
        <p:spPr>
          <a:xfrm>
            <a:off x="1006560" y="260748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5. Assessing similarity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609480" y="273600"/>
            <a:ext cx="1096848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The problem of grouping samples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2286000" y="1554480"/>
            <a:ext cx="7494480" cy="5261760"/>
          </a:xfrm>
          <a:prstGeom prst="rect">
            <a:avLst/>
          </a:prstGeom>
          <a:ln>
            <a:noFill/>
          </a:ln>
        </p:spPr>
      </p:pic>
      <p:sp>
        <p:nvSpPr>
          <p:cNvPr id="322" name="CustomShape 2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609480" y="273600"/>
            <a:ext cx="1096848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The problem of grouping samples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24" name="" descr=""/>
          <p:cNvPicPr/>
          <p:nvPr/>
        </p:nvPicPr>
        <p:blipFill>
          <a:blip r:embed="rId1"/>
          <a:stretch/>
        </p:blipFill>
        <p:spPr>
          <a:xfrm>
            <a:off x="725040" y="1701000"/>
            <a:ext cx="5946480" cy="4546440"/>
          </a:xfrm>
          <a:prstGeom prst="rect">
            <a:avLst/>
          </a:prstGeom>
          <a:ln>
            <a:noFill/>
          </a:ln>
        </p:spPr>
      </p:pic>
      <p:pic>
        <p:nvPicPr>
          <p:cNvPr id="325" name="" descr=""/>
          <p:cNvPicPr/>
          <p:nvPr/>
        </p:nvPicPr>
        <p:blipFill>
          <a:blip r:embed="rId2"/>
          <a:stretch/>
        </p:blipFill>
        <p:spPr>
          <a:xfrm>
            <a:off x="6564240" y="2468880"/>
            <a:ext cx="5410800" cy="1711080"/>
          </a:xfrm>
          <a:prstGeom prst="rect">
            <a:avLst/>
          </a:prstGeom>
          <a:ln>
            <a:noFill/>
          </a:ln>
        </p:spPr>
      </p:pic>
      <p:sp>
        <p:nvSpPr>
          <p:cNvPr id="326" name="CustomShape 2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54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609480" y="273600"/>
            <a:ext cx="1096848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Jensen-Shannon divergence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640080" y="1828800"/>
            <a:ext cx="5711040" cy="4215600"/>
          </a:xfrm>
          <a:prstGeom prst="rect">
            <a:avLst/>
          </a:prstGeom>
          <a:ln>
            <a:noFill/>
          </a:ln>
        </p:spPr>
      </p:pic>
      <p:pic>
        <p:nvPicPr>
          <p:cNvPr id="329" name="" descr=""/>
          <p:cNvPicPr/>
          <p:nvPr/>
        </p:nvPicPr>
        <p:blipFill>
          <a:blip r:embed="rId2"/>
          <a:stretch/>
        </p:blipFill>
        <p:spPr>
          <a:xfrm>
            <a:off x="6490440" y="1828800"/>
            <a:ext cx="5484600" cy="3928320"/>
          </a:xfrm>
          <a:prstGeom prst="rect">
            <a:avLst/>
          </a:prstGeom>
          <a:ln>
            <a:noFill/>
          </a:ln>
        </p:spPr>
      </p:pic>
      <p:sp>
        <p:nvSpPr>
          <p:cNvPr id="330" name="CustomShape 2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55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609480" y="273600"/>
            <a:ext cx="1096848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Cosine similarity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32" name="" descr=""/>
          <p:cNvPicPr/>
          <p:nvPr/>
        </p:nvPicPr>
        <p:blipFill>
          <a:blip r:embed="rId1"/>
          <a:stretch/>
        </p:blipFill>
        <p:spPr>
          <a:xfrm>
            <a:off x="606960" y="1418040"/>
            <a:ext cx="5150160" cy="5141160"/>
          </a:xfrm>
          <a:prstGeom prst="rect">
            <a:avLst/>
          </a:prstGeom>
          <a:ln>
            <a:noFill/>
          </a:ln>
        </p:spPr>
      </p:pic>
      <p:pic>
        <p:nvPicPr>
          <p:cNvPr id="333" name="" descr=""/>
          <p:cNvPicPr/>
          <p:nvPr/>
        </p:nvPicPr>
        <p:blipFill>
          <a:blip r:embed="rId2"/>
          <a:stretch/>
        </p:blipFill>
        <p:spPr>
          <a:xfrm>
            <a:off x="6566400" y="1828800"/>
            <a:ext cx="5317200" cy="3654000"/>
          </a:xfrm>
          <a:prstGeom prst="rect">
            <a:avLst/>
          </a:prstGeom>
          <a:ln>
            <a:noFill/>
          </a:ln>
        </p:spPr>
      </p:pic>
      <p:sp>
        <p:nvSpPr>
          <p:cNvPr id="334" name="CustomShape 2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56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609480" y="273600"/>
            <a:ext cx="1096848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Hierarchical Clustering Examples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36" name="" descr=""/>
          <p:cNvPicPr/>
          <p:nvPr/>
        </p:nvPicPr>
        <p:blipFill>
          <a:blip r:embed="rId1"/>
          <a:srcRect l="17703" t="0" r="0" b="0"/>
          <a:stretch/>
        </p:blipFill>
        <p:spPr>
          <a:xfrm>
            <a:off x="588600" y="2468880"/>
            <a:ext cx="5442840" cy="3288240"/>
          </a:xfrm>
          <a:prstGeom prst="rect">
            <a:avLst/>
          </a:prstGeom>
          <a:ln>
            <a:noFill/>
          </a:ln>
        </p:spPr>
      </p:pic>
      <p:pic>
        <p:nvPicPr>
          <p:cNvPr id="337" name="" descr=""/>
          <p:cNvPicPr/>
          <p:nvPr/>
        </p:nvPicPr>
        <p:blipFill>
          <a:blip r:embed="rId2"/>
          <a:srcRect l="16954" t="0" r="0" b="0"/>
          <a:stretch/>
        </p:blipFill>
        <p:spPr>
          <a:xfrm>
            <a:off x="6495120" y="2468880"/>
            <a:ext cx="5522040" cy="3305880"/>
          </a:xfrm>
          <a:prstGeom prst="rect">
            <a:avLst/>
          </a:prstGeom>
          <a:ln>
            <a:noFill/>
          </a:ln>
        </p:spPr>
      </p:pic>
      <p:sp>
        <p:nvSpPr>
          <p:cNvPr id="338" name="CustomShape 2"/>
          <p:cNvSpPr/>
          <p:nvPr/>
        </p:nvSpPr>
        <p:spPr>
          <a:xfrm>
            <a:off x="1920240" y="2011680"/>
            <a:ext cx="255672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Jensen-Shannon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9" name="CustomShape 3"/>
          <p:cNvSpPr/>
          <p:nvPr/>
        </p:nvSpPr>
        <p:spPr>
          <a:xfrm>
            <a:off x="8689680" y="1946880"/>
            <a:ext cx="118512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Cosine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0" name="CustomShape 4"/>
          <p:cNvSpPr/>
          <p:nvPr/>
        </p:nvSpPr>
        <p:spPr>
          <a:xfrm>
            <a:off x="5029200" y="6035040"/>
            <a:ext cx="2556720" cy="6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ICGC Melanoma Australia Cohort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1" name="CustomShape 5"/>
          <p:cNvSpPr/>
          <p:nvPr/>
        </p:nvSpPr>
        <p:spPr>
          <a:xfrm>
            <a:off x="731520" y="5969160"/>
            <a:ext cx="1134000" cy="42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Kranas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unpublished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42" name="CustomShape 6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57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609480" y="273600"/>
            <a:ext cx="1096848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Jensen-Shannon and Cosine divergences in the 2-simplex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4" name="CustomShape 2"/>
          <p:cNvSpPr/>
          <p:nvPr/>
        </p:nvSpPr>
        <p:spPr>
          <a:xfrm>
            <a:off x="457200" y="1549440"/>
            <a:ext cx="292320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Centroid [1/3, 1/3, 1/3]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5" name="CustomShape 3"/>
          <p:cNvSpPr/>
          <p:nvPr/>
        </p:nvSpPr>
        <p:spPr>
          <a:xfrm>
            <a:off x="832320" y="6218280"/>
            <a:ext cx="187848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Jensen-Shannon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6" name="CustomShape 4"/>
          <p:cNvSpPr/>
          <p:nvPr/>
        </p:nvSpPr>
        <p:spPr>
          <a:xfrm>
            <a:off x="4305600" y="6217920"/>
            <a:ext cx="87048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Cosine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7" name="CustomShape 5"/>
          <p:cNvSpPr/>
          <p:nvPr/>
        </p:nvSpPr>
        <p:spPr>
          <a:xfrm>
            <a:off x="457200" y="3912480"/>
            <a:ext cx="292320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Vertex [1, 0, 0]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8" name="CustomShape 6"/>
          <p:cNvSpPr/>
          <p:nvPr/>
        </p:nvSpPr>
        <p:spPr>
          <a:xfrm>
            <a:off x="6708240" y="2689920"/>
            <a:ext cx="292320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Point [1/2, 1/4, 1/4]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9" name="CustomShape 7"/>
          <p:cNvSpPr/>
          <p:nvPr/>
        </p:nvSpPr>
        <p:spPr>
          <a:xfrm>
            <a:off x="7299360" y="5240880"/>
            <a:ext cx="187848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Jensen-Shannon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0" name="CustomShape 8"/>
          <p:cNvSpPr/>
          <p:nvPr/>
        </p:nvSpPr>
        <p:spPr>
          <a:xfrm>
            <a:off x="10376640" y="5240520"/>
            <a:ext cx="87048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Cosine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1" name="CustomShape 9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58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52" name="" descr=""/>
          <p:cNvPicPr/>
          <p:nvPr/>
        </p:nvPicPr>
        <p:blipFill>
          <a:blip r:embed="rId1"/>
          <a:stretch/>
        </p:blipFill>
        <p:spPr>
          <a:xfrm>
            <a:off x="3291840" y="2014560"/>
            <a:ext cx="2635920" cy="1875240"/>
          </a:xfrm>
          <a:prstGeom prst="rect">
            <a:avLst/>
          </a:prstGeom>
          <a:ln>
            <a:noFill/>
          </a:ln>
        </p:spPr>
      </p:pic>
      <p:pic>
        <p:nvPicPr>
          <p:cNvPr id="353" name="" descr=""/>
          <p:cNvPicPr/>
          <p:nvPr/>
        </p:nvPicPr>
        <p:blipFill>
          <a:blip r:embed="rId2"/>
          <a:stretch/>
        </p:blipFill>
        <p:spPr>
          <a:xfrm>
            <a:off x="282960" y="2048400"/>
            <a:ext cx="2651040" cy="1885680"/>
          </a:xfrm>
          <a:prstGeom prst="rect">
            <a:avLst/>
          </a:prstGeom>
          <a:ln>
            <a:noFill/>
          </a:ln>
        </p:spPr>
      </p:pic>
      <p:pic>
        <p:nvPicPr>
          <p:cNvPr id="354" name="" descr=""/>
          <p:cNvPicPr/>
          <p:nvPr/>
        </p:nvPicPr>
        <p:blipFill>
          <a:blip r:embed="rId3"/>
          <a:stretch/>
        </p:blipFill>
        <p:spPr>
          <a:xfrm>
            <a:off x="3345120" y="4341240"/>
            <a:ext cx="2651040" cy="1885680"/>
          </a:xfrm>
          <a:prstGeom prst="rect">
            <a:avLst/>
          </a:prstGeom>
          <a:ln>
            <a:noFill/>
          </a:ln>
        </p:spPr>
      </p:pic>
      <p:pic>
        <p:nvPicPr>
          <p:cNvPr id="355" name="" descr=""/>
          <p:cNvPicPr/>
          <p:nvPr/>
        </p:nvPicPr>
        <p:blipFill>
          <a:blip r:embed="rId4"/>
          <a:stretch/>
        </p:blipFill>
        <p:spPr>
          <a:xfrm>
            <a:off x="365760" y="4415400"/>
            <a:ext cx="2559600" cy="1820880"/>
          </a:xfrm>
          <a:prstGeom prst="rect">
            <a:avLst/>
          </a:prstGeom>
          <a:ln>
            <a:noFill/>
          </a:ln>
        </p:spPr>
      </p:pic>
      <p:pic>
        <p:nvPicPr>
          <p:cNvPr id="356" name="" descr=""/>
          <p:cNvPicPr/>
          <p:nvPr/>
        </p:nvPicPr>
        <p:blipFill>
          <a:blip r:embed="rId5"/>
          <a:stretch/>
        </p:blipFill>
        <p:spPr>
          <a:xfrm>
            <a:off x="9321120" y="3260520"/>
            <a:ext cx="2742480" cy="1950840"/>
          </a:xfrm>
          <a:prstGeom prst="rect">
            <a:avLst/>
          </a:prstGeom>
          <a:ln>
            <a:noFill/>
          </a:ln>
        </p:spPr>
      </p:pic>
      <p:pic>
        <p:nvPicPr>
          <p:cNvPr id="357" name="" descr=""/>
          <p:cNvPicPr/>
          <p:nvPr/>
        </p:nvPicPr>
        <p:blipFill>
          <a:blip r:embed="rId6"/>
          <a:stretch/>
        </p:blipFill>
        <p:spPr>
          <a:xfrm>
            <a:off x="6708240" y="3278520"/>
            <a:ext cx="2764800" cy="196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609480" y="273600"/>
            <a:ext cx="1096848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Hierarchical Clustering Examples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1920240" y="2011680"/>
            <a:ext cx="255672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Jensen-Shannon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8689680" y="1946880"/>
            <a:ext cx="118512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Cosine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1" name="CustomShape 4"/>
          <p:cNvSpPr/>
          <p:nvPr/>
        </p:nvSpPr>
        <p:spPr>
          <a:xfrm>
            <a:off x="5029200" y="6035040"/>
            <a:ext cx="255672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Synthetic Data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62" name="" descr=""/>
          <p:cNvPicPr/>
          <p:nvPr/>
        </p:nvPicPr>
        <p:blipFill>
          <a:blip r:embed="rId1"/>
          <a:srcRect l="14724" t="0" r="0" b="0"/>
          <a:stretch/>
        </p:blipFill>
        <p:spPr>
          <a:xfrm>
            <a:off x="6126480" y="2306880"/>
            <a:ext cx="5911560" cy="3450240"/>
          </a:xfrm>
          <a:prstGeom prst="rect">
            <a:avLst/>
          </a:prstGeom>
          <a:ln>
            <a:noFill/>
          </a:ln>
        </p:spPr>
      </p:pic>
      <p:pic>
        <p:nvPicPr>
          <p:cNvPr id="363" name="" descr=""/>
          <p:cNvPicPr/>
          <p:nvPr/>
        </p:nvPicPr>
        <p:blipFill>
          <a:blip r:embed="rId2"/>
          <a:srcRect l="14724" t="0" r="0" b="0"/>
          <a:stretch/>
        </p:blipFill>
        <p:spPr>
          <a:xfrm>
            <a:off x="135720" y="2306880"/>
            <a:ext cx="5934600" cy="3463920"/>
          </a:xfrm>
          <a:prstGeom prst="rect">
            <a:avLst/>
          </a:prstGeom>
          <a:ln>
            <a:noFill/>
          </a:ln>
        </p:spPr>
      </p:pic>
      <p:sp>
        <p:nvSpPr>
          <p:cNvPr id="364" name="CustomShape 5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59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82880" y="182880"/>
            <a:ext cx="1170108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Somatic mutations are common in living cells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951480" y="1662480"/>
            <a:ext cx="10509840" cy="89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study of cancer genomes has revealed that somatic cells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can accumulate up to thousands of nucleotide substitutions.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917640" y="2710080"/>
            <a:ext cx="10483200" cy="3814920"/>
          </a:xfrm>
          <a:prstGeom prst="rect">
            <a:avLst/>
          </a:prstGeom>
          <a:ln>
            <a:noFill/>
          </a:ln>
        </p:spPr>
      </p:pic>
      <p:sp>
        <p:nvSpPr>
          <p:cNvPr id="101" name="CustomShape 3"/>
          <p:cNvSpPr/>
          <p:nvPr/>
        </p:nvSpPr>
        <p:spPr>
          <a:xfrm>
            <a:off x="165240" y="6301080"/>
            <a:ext cx="193464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Sabarinathan, Pich et al. </a:t>
            </a:r>
            <a:r>
              <a:rPr b="0" lang="en-US" sz="10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2"/>
              </a:rPr>
              <a:t>https://doi.org/10.1101/190330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>
            <a:off x="11521800" y="6397560"/>
            <a:ext cx="3052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609480" y="112680"/>
            <a:ext cx="10968480" cy="12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The problem of assessing spectra similarity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1"/>
          <a:srcRect l="0" t="0" r="0" b="46119"/>
          <a:stretch/>
        </p:blipFill>
        <p:spPr>
          <a:xfrm>
            <a:off x="1384560" y="1632240"/>
            <a:ext cx="9914400" cy="3745440"/>
          </a:xfrm>
          <a:prstGeom prst="rect">
            <a:avLst/>
          </a:prstGeom>
          <a:ln>
            <a:noFill/>
          </a:ln>
        </p:spPr>
      </p:pic>
      <p:sp>
        <p:nvSpPr>
          <p:cNvPr id="367" name="CustomShape 2"/>
          <p:cNvSpPr/>
          <p:nvPr/>
        </p:nvSpPr>
        <p:spPr>
          <a:xfrm>
            <a:off x="1372320" y="5616720"/>
            <a:ext cx="968976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How to know whether we have deconstructed existing signatures or new ones?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60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681480" y="76680"/>
            <a:ext cx="10968480" cy="12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is the typical similarity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between random spectra?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1"/>
          <a:stretch/>
        </p:blipFill>
        <p:spPr>
          <a:xfrm>
            <a:off x="4593600" y="2446560"/>
            <a:ext cx="5275800" cy="3200400"/>
          </a:xfrm>
          <a:prstGeom prst="rect">
            <a:avLst/>
          </a:prstGeom>
          <a:ln>
            <a:noFill/>
          </a:ln>
        </p:spPr>
      </p:pic>
      <p:sp>
        <p:nvSpPr>
          <p:cNvPr id="371" name="CustomShape 2"/>
          <p:cNvSpPr/>
          <p:nvPr/>
        </p:nvSpPr>
        <p:spPr>
          <a:xfrm>
            <a:off x="5328720" y="1789560"/>
            <a:ext cx="3809160" cy="65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Prob to draw random profiles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with cosine higher than 0.8?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5234400" y="5576040"/>
            <a:ext cx="1712880" cy="42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Pich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unpublished rebuttal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73" name="CustomShape 4"/>
          <p:cNvSpPr/>
          <p:nvPr/>
        </p:nvSpPr>
        <p:spPr>
          <a:xfrm>
            <a:off x="956160" y="3405600"/>
            <a:ext cx="3468960" cy="93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Randomly drawing pairs of profiles from symmetric Dirichlet distributions.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74" name="CustomShape 5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609480" y="4680"/>
            <a:ext cx="10968480" cy="12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is the typical similarity between random spectra and known signatures?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76" name="" descr=""/>
          <p:cNvPicPr/>
          <p:nvPr/>
        </p:nvPicPr>
        <p:blipFill>
          <a:blip r:embed="rId1"/>
          <a:stretch/>
        </p:blipFill>
        <p:spPr>
          <a:xfrm>
            <a:off x="1865880" y="1404720"/>
            <a:ext cx="8464680" cy="2524320"/>
          </a:xfrm>
          <a:prstGeom prst="rect">
            <a:avLst/>
          </a:prstGeom>
          <a:ln>
            <a:noFill/>
          </a:ln>
        </p:spPr>
      </p:pic>
      <p:pic>
        <p:nvPicPr>
          <p:cNvPr id="377" name="" descr=""/>
          <p:cNvPicPr/>
          <p:nvPr/>
        </p:nvPicPr>
        <p:blipFill>
          <a:blip r:embed="rId2"/>
          <a:stretch/>
        </p:blipFill>
        <p:spPr>
          <a:xfrm>
            <a:off x="1845360" y="4005720"/>
            <a:ext cx="8592480" cy="2536200"/>
          </a:xfrm>
          <a:prstGeom prst="rect">
            <a:avLst/>
          </a:prstGeom>
          <a:ln>
            <a:noFill/>
          </a:ln>
        </p:spPr>
      </p:pic>
      <p:sp>
        <p:nvSpPr>
          <p:cNvPr id="378" name="CustomShape 2"/>
          <p:cNvSpPr/>
          <p:nvPr/>
        </p:nvSpPr>
        <p:spPr>
          <a:xfrm>
            <a:off x="734400" y="6152040"/>
            <a:ext cx="1731600" cy="42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Pich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unpublished rebuttal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79" name="CustomShape 3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62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861480" y="21600"/>
            <a:ext cx="1096848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Assessing splits and mergers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81" name="" descr=""/>
          <p:cNvPicPr/>
          <p:nvPr/>
        </p:nvPicPr>
        <p:blipFill>
          <a:blip r:embed="rId1"/>
          <a:stretch/>
        </p:blipFill>
        <p:spPr>
          <a:xfrm>
            <a:off x="1576800" y="1666800"/>
            <a:ext cx="9048960" cy="4924800"/>
          </a:xfrm>
          <a:prstGeom prst="rect">
            <a:avLst/>
          </a:prstGeom>
          <a:ln>
            <a:noFill/>
          </a:ln>
        </p:spPr>
      </p:pic>
      <p:sp>
        <p:nvSpPr>
          <p:cNvPr id="382" name="CustomShape 2"/>
          <p:cNvSpPr/>
          <p:nvPr/>
        </p:nvSpPr>
        <p:spPr>
          <a:xfrm>
            <a:off x="7406640" y="6309360"/>
            <a:ext cx="4500000" cy="42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Pich et al.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https://doi.org/10.1038/s41588-019-0525-5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1352160" y="1173600"/>
            <a:ext cx="3468960" cy="3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SignatureAnalyzer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84" name="CustomShape 4"/>
          <p:cNvSpPr/>
          <p:nvPr/>
        </p:nvSpPr>
        <p:spPr>
          <a:xfrm>
            <a:off x="5303520" y="1139040"/>
            <a:ext cx="3468960" cy="3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SigProfiler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85" name="CustomShape 5"/>
          <p:cNvSpPr/>
          <p:nvPr/>
        </p:nvSpPr>
        <p:spPr>
          <a:xfrm>
            <a:off x="11338560" y="6397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25" dur="indefinite" restart="never" nodeType="tmRoot">
          <p:childTnLst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1006200" y="260712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2"/>
          <p:cNvSpPr/>
          <p:nvPr/>
        </p:nvSpPr>
        <p:spPr>
          <a:xfrm>
            <a:off x="1006560" y="260748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6. Homework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127" dur="indefinite" restart="never" nodeType="tmRoot">
          <p:childTnLst>
            <p:seq>
              <p:cTn id="1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1402200" y="303912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9" name="" descr=""/>
          <p:cNvPicPr/>
          <p:nvPr/>
        </p:nvPicPr>
        <p:blipFill>
          <a:blip r:embed="rId1"/>
          <a:stretch/>
        </p:blipFill>
        <p:spPr>
          <a:xfrm>
            <a:off x="7370280" y="2868480"/>
            <a:ext cx="3333240" cy="1314000"/>
          </a:xfrm>
          <a:prstGeom prst="rect">
            <a:avLst/>
          </a:prstGeom>
          <a:ln>
            <a:noFill/>
          </a:ln>
        </p:spPr>
      </p:pic>
      <p:sp>
        <p:nvSpPr>
          <p:cNvPr id="390" name="CustomShape 2"/>
          <p:cNvSpPr/>
          <p:nvPr/>
        </p:nvSpPr>
        <p:spPr>
          <a:xfrm>
            <a:off x="7101360" y="2427840"/>
            <a:ext cx="100008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66b3"/>
                </a:solidFill>
                <a:latin typeface="Arial"/>
                <a:ea typeface="DejaVu Sans"/>
              </a:rPr>
              <a:t>data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11338560" y="6361920"/>
            <a:ext cx="4885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2" name="CustomShape 4"/>
          <p:cNvSpPr/>
          <p:nvPr/>
        </p:nvSpPr>
        <p:spPr>
          <a:xfrm>
            <a:off x="1511280" y="4289040"/>
            <a:ext cx="8747280" cy="195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Notes: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deconstructSigs formats in place: e.g. A[C&gt;T]A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source sigprofiler: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https://www.synapse.org/#!Synapse:syn11738319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format_signature_table.py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to reformat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attribution.py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(see slide 48)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simplex-heatmaps.ipynb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(see slides 19, 58)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clustering.py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(slide 57)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2"/>
          <a:stretch/>
        </p:blipFill>
        <p:spPr>
          <a:xfrm>
            <a:off x="3709440" y="1925280"/>
            <a:ext cx="3165840" cy="1755720"/>
          </a:xfrm>
          <a:prstGeom prst="rect">
            <a:avLst/>
          </a:prstGeom>
          <a:ln>
            <a:noFill/>
          </a:ln>
        </p:spPr>
      </p:pic>
      <p:sp>
        <p:nvSpPr>
          <p:cNvPr id="394" name="CustomShape 5"/>
          <p:cNvSpPr/>
          <p:nvPr/>
        </p:nvSpPr>
        <p:spPr>
          <a:xfrm>
            <a:off x="626400" y="23184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Lecture 3 Supplementary Code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5" name="CustomShape 6"/>
          <p:cNvSpPr/>
          <p:nvPr/>
        </p:nvSpPr>
        <p:spPr>
          <a:xfrm>
            <a:off x="397440" y="1396800"/>
            <a:ext cx="484632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66b3"/>
                </a:solidFill>
                <a:latin typeface="Arial"/>
                <a:ea typeface="DejaVu Sans"/>
              </a:rPr>
              <a:t>Tut1.Lecture.3.Supplementary.Code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29" dur="indefinite" restart="never" nodeType="tmRoot">
          <p:childTnLst>
            <p:seq>
              <p:cTn id="1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1006200" y="260712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2"/>
          <p:cNvSpPr/>
          <p:nvPr/>
        </p:nvSpPr>
        <p:spPr>
          <a:xfrm>
            <a:off x="4702320" y="2399760"/>
            <a:ext cx="3291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Questions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914400" y="1620720"/>
            <a:ext cx="9506880" cy="93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31" dur="indefinite" restart="never" nodeType="tmRoot">
          <p:childTnLst>
            <p:seq>
              <p:cTn id="1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1006200" y="260712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2"/>
          <p:cNvSpPr/>
          <p:nvPr/>
        </p:nvSpPr>
        <p:spPr>
          <a:xfrm>
            <a:off x="914400" y="23184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References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1" name="CustomShape 3"/>
          <p:cNvSpPr/>
          <p:nvPr/>
        </p:nvSpPr>
        <p:spPr>
          <a:xfrm>
            <a:off x="914400" y="1620720"/>
            <a:ext cx="9506880" cy="93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Lawrence, M.S., et al. (2013). Mutational heterogeneity in cancer and the search for new cancer-associated genes. Nature 499, 214–218.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Polak, P., et al. (2015). Cell-of-origin chromatin organization shapes the mutational landscape of cancer. Nature 518, 360–364.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Morganella, S., et al. (2016). The topography of mutational processes in breast cancer genomes. Nature Communications 7, 1–11.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Haradhvala, N.J. et al. (2016). Mutational strand asymmetries in cancer genomes reveal mechanisms of DNA damage and repair. Cell 164, 538–549.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Frigola, J., et al. (2017). Reduced mutation rate in exons due to differential mismatch repair. Nature Genetics 49, 1684–1692.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Martincorena, I., et al. (2017). Universal Patterns of Selection in Cancer and Somatic Tissues. Cell 171, 1029-1041.e21.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33" dur="indefinite" restart="never" nodeType="tmRoot">
          <p:childTnLst>
            <p:seq>
              <p:cTn id="1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1006200" y="260712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2"/>
          <p:cNvSpPr/>
          <p:nvPr/>
        </p:nvSpPr>
        <p:spPr>
          <a:xfrm>
            <a:off x="914400" y="23184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References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4" name="CustomShape 3"/>
          <p:cNvSpPr/>
          <p:nvPr/>
        </p:nvSpPr>
        <p:spPr>
          <a:xfrm>
            <a:off x="914400" y="1620720"/>
            <a:ext cx="9506880" cy="93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Haradhvala, N.J., et al. (2018). Distinct mutational signatures characterize concurrent loss of polymerase proofreading and mismatch repair. Nature Communications 9, 1746.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Pich, O., et al. (2018). Somatic and Germline Mutation Periodicity Follow the Orientation of the DNA Minor Groove around Nucleosomes. Cell 175, 1074-1087.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Maura, F., et al. (2019). A practical guide for mutational signature analysis in hematological malignancies. Nature Communications 10, 1–12.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Arnedo-Pac, C., et al. (2019). OncodriveCLUSTL: a sequence-based clustering method to identify cancer drivers. Bioinformatics 35, 4788–4790.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Pich, O., et al. (2019). The mutational footprints of cancer therapies. Nature Genetics 51, 1732–1740.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Volkova, N.V., et al. (2020). Mutational signatures are jointly shaped by DNA damage and repair. Nature Communications 11, 2169.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35" dur="indefinite" restart="never" nodeType="tmRoot">
          <p:childTnLst>
            <p:seq>
              <p:cTn id="1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1006200" y="260712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2"/>
          <p:cNvSpPr/>
          <p:nvPr/>
        </p:nvSpPr>
        <p:spPr>
          <a:xfrm>
            <a:off x="914400" y="23184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Tools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7" name="CustomShape 3"/>
          <p:cNvSpPr/>
          <p:nvPr/>
        </p:nvSpPr>
        <p:spPr>
          <a:xfrm>
            <a:off x="914400" y="1620720"/>
            <a:ext cx="9506880" cy="258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  <a:hlinkClick r:id="rId1"/>
              </a:rPr>
              <a:t>https://github.com/AlexandrovLab/SigProfilerExtractor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  <a:hlinkClick r:id="rId2"/>
              </a:rPr>
              <a:t>https://bitbucket.org/bbglab/sigprofilerjulia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  <a:hlinkClick r:id="rId3"/>
              </a:rPr>
              <a:t>https://github.com/broadinstitute/getzlab-SignatureAnalyzer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  <a:hlinkClick r:id="rId4"/>
              </a:rPr>
              <a:t>https://github.com/nicolaroberts/hdp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  <a:hlinkClick r:id="rId5"/>
              </a:rPr>
              <a:t>https://github.com/gerstung-lab/tensorsignatures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Rosenthal, R., et al. (2016). deconstructSigs: delineating mutational processes in single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tumors distinguishes DNA repair deficiencies and patterns of carcinoma evolution.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Genome Biol 17, 31.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37" dur="indefinite" restart="never" nodeType="tmRoot">
          <p:childTnLst>
            <p:seq>
              <p:cTn id="1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874080" y="7704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Mutation rate is not homogeneous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2651760" y="222804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1090080" y="1214640"/>
            <a:ext cx="4009320" cy="540468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5486400" y="1410480"/>
            <a:ext cx="5997240" cy="50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Mutation rate shows variability across the genome at different scales.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Some known determinants of mutation rate are related to: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gene expression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replication timing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DNA-bound TF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nucleosome positioning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histone modifications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transient non-B-DNA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7" name="CustomShape 4"/>
          <p:cNvSpPr/>
          <p:nvPr/>
        </p:nvSpPr>
        <p:spPr>
          <a:xfrm>
            <a:off x="11521800" y="6397560"/>
            <a:ext cx="3052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7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1006200" y="260712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2"/>
          <p:cNvSpPr/>
          <p:nvPr/>
        </p:nvSpPr>
        <p:spPr>
          <a:xfrm>
            <a:off x="914400" y="23184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Survey Link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0" name="CustomShape 3"/>
          <p:cNvSpPr/>
          <p:nvPr/>
        </p:nvSpPr>
        <p:spPr>
          <a:xfrm>
            <a:off x="914400" y="1620720"/>
            <a:ext cx="9506880" cy="93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11" name="TextShape 4"/>
          <p:cNvSpPr txBox="1"/>
          <p:nvPr/>
        </p:nvSpPr>
        <p:spPr>
          <a:xfrm>
            <a:off x="1332720" y="2904480"/>
            <a:ext cx="10058400" cy="1076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4000" spc="-1" strike="noStrike">
                <a:latin typeface="Arial"/>
                <a:hlinkClick r:id="rId1"/>
              </a:rPr>
              <a:t>https://forms.gle/PUdqAhiVnFDngV7NA</a:t>
            </a:r>
            <a:endParaRPr b="0" lang="en-US" sz="4000" spc="-1" strike="noStrike">
              <a:latin typeface="Arial"/>
            </a:endParaRPr>
          </a:p>
          <a:p>
            <a:endParaRPr b="0" lang="en-US" sz="4000" spc="-1" strike="noStrike">
              <a:latin typeface="Arial"/>
            </a:endParaRPr>
          </a:p>
        </p:txBody>
      </p:sp>
    </p:spTree>
  </p:cSld>
  <p:timing>
    <p:tnLst>
      <p:par>
        <p:cTn id="139" dur="indefinite" restart="never" nodeType="tmRoot">
          <p:childTnLst>
            <p:seq>
              <p:cTn id="1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874080" y="-6696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Mutation rate is not homogeneous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2651760" y="222804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rcRect l="0" t="0" r="0" b="40420"/>
          <a:stretch/>
        </p:blipFill>
        <p:spPr>
          <a:xfrm>
            <a:off x="1463400" y="1136160"/>
            <a:ext cx="9415080" cy="314928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1296720" y="4389120"/>
            <a:ext cx="9506520" cy="1971360"/>
          </a:xfrm>
          <a:prstGeom prst="rect">
            <a:avLst/>
          </a:prstGeom>
          <a:ln>
            <a:noFill/>
          </a:ln>
        </p:spPr>
      </p:pic>
      <p:sp>
        <p:nvSpPr>
          <p:cNvPr id="112" name="CustomShape 3"/>
          <p:cNvSpPr/>
          <p:nvPr/>
        </p:nvSpPr>
        <p:spPr>
          <a:xfrm>
            <a:off x="2085840" y="4150800"/>
            <a:ext cx="193464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Polak et al. doi:10.1038/nature14221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2174400" y="6068160"/>
            <a:ext cx="193464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Lawrence et al.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doi:10.1038/nature12213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4" name="CustomShape 5"/>
          <p:cNvSpPr/>
          <p:nvPr/>
        </p:nvSpPr>
        <p:spPr>
          <a:xfrm>
            <a:off x="11521800" y="6397560"/>
            <a:ext cx="3052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874080" y="-66960"/>
            <a:ext cx="1050984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Session Goals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2651760" y="2228040"/>
            <a:ext cx="1050984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11521800" y="6397560"/>
            <a:ext cx="4564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CustomShape 4"/>
          <p:cNvSpPr/>
          <p:nvPr/>
        </p:nvSpPr>
        <p:spPr>
          <a:xfrm>
            <a:off x="1368720" y="2147760"/>
            <a:ext cx="9965880" cy="37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Data (counts) → Spectra (probabilities)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Spectra → Site-by-site mutation rate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Mutation rate → Mutational heterogeneity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Breaking down mutations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The use of spectra similarity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- Review supplementary code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1742</TotalTime>
  <Application>LibreOffice/6.0.7.3$Linux_X86_64 LibreOffice_project/00m0$Build-3</Application>
  <Words>201</Words>
  <Paragraphs>40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2020-05-20T02:58:52Z</dcterms:created>
  <dc:creator>steve rozen</dc:creator>
  <dc:description/>
  <dc:language>en-US</dc:language>
  <cp:lastModifiedBy/>
  <dcterms:modified xsi:type="dcterms:W3CDTF">2020-07-12T13:13:48Z</dcterms:modified>
  <cp:revision>206</cp:revision>
  <dc:subject/>
  <dc:title>Mutational signature analysis pipelines, machine learning, and benchmarking on synthetic data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</vt:i4>
  </property>
</Properties>
</file>